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16">
          <p15:clr>
            <a:srgbClr val="A4A3A4"/>
          </p15:clr>
        </p15:guide>
        <p15:guide id="2" pos="1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154ACB-87E1-45F4-B714-4CA7883B470C}">
  <a:tblStyle styleId="{D1154ACB-87E1-45F4-B714-4CA7883B4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466" y="48"/>
      </p:cViewPr>
      <p:guideLst>
        <p:guide orient="horz" pos="816"/>
        <p:guide pos="1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3475" tIns="46725" rIns="93475" bIns="46725"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3475" tIns="46725" rIns="93475" bIns="46725"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6175"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3475" tIns="46725" rIns="93475" bIns="467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Gulim"/>
                <a:ea typeface="Gulim"/>
                <a:cs typeface="Gulim"/>
                <a:sym typeface="Gulim"/>
              </a:defRPr>
            </a:lvl1pPr>
            <a:lvl2pPr marL="914400" marR="0" lvl="1" indent="-228600" algn="l" rtl="0">
              <a:spcBef>
                <a:spcPts val="360"/>
              </a:spcBef>
              <a:spcAft>
                <a:spcPts val="0"/>
              </a:spcAft>
              <a:buSzPts val="1400"/>
              <a:buNone/>
              <a:defRPr sz="1200" b="0" i="0" u="none" strike="noStrike" cap="none">
                <a:solidFill>
                  <a:schemeClr val="dk1"/>
                </a:solidFill>
                <a:latin typeface="Gulim"/>
                <a:ea typeface="Gulim"/>
                <a:cs typeface="Gulim"/>
                <a:sym typeface="Gulim"/>
              </a:defRPr>
            </a:lvl2pPr>
            <a:lvl3pPr marL="1371600" marR="0" lvl="2" indent="-228600" algn="l" rtl="0">
              <a:spcBef>
                <a:spcPts val="360"/>
              </a:spcBef>
              <a:spcAft>
                <a:spcPts val="0"/>
              </a:spcAft>
              <a:buSzPts val="1400"/>
              <a:buNone/>
              <a:defRPr sz="1200" b="0" i="0" u="none" strike="noStrike" cap="none">
                <a:solidFill>
                  <a:schemeClr val="dk1"/>
                </a:solidFill>
                <a:latin typeface="Gulim"/>
                <a:ea typeface="Gulim"/>
                <a:cs typeface="Gulim"/>
                <a:sym typeface="Gulim"/>
              </a:defRPr>
            </a:lvl3pPr>
            <a:lvl4pPr marL="1828800" marR="0" lvl="3" indent="-228600" algn="l" rtl="0">
              <a:spcBef>
                <a:spcPts val="360"/>
              </a:spcBef>
              <a:spcAft>
                <a:spcPts val="0"/>
              </a:spcAft>
              <a:buSzPts val="1400"/>
              <a:buNone/>
              <a:defRPr sz="1200" b="0" i="0" u="none" strike="noStrike" cap="none">
                <a:solidFill>
                  <a:schemeClr val="dk1"/>
                </a:solidFill>
                <a:latin typeface="Gulim"/>
                <a:ea typeface="Gulim"/>
                <a:cs typeface="Gulim"/>
                <a:sym typeface="Gulim"/>
              </a:defRPr>
            </a:lvl4pPr>
            <a:lvl5pPr marL="2286000" marR="0" lvl="4" indent="-228600" algn="l" rtl="0">
              <a:spcBef>
                <a:spcPts val="360"/>
              </a:spcBef>
              <a:spcAft>
                <a:spcPts val="0"/>
              </a:spcAft>
              <a:buSzPts val="1400"/>
              <a:buNone/>
              <a:defRPr sz="1200" b="0" i="0" u="none" strike="noStrike" cap="none">
                <a:solidFill>
                  <a:schemeClr val="dk1"/>
                </a:solidFill>
                <a:latin typeface="Gulim"/>
                <a:ea typeface="Gulim"/>
                <a:cs typeface="Gulim"/>
                <a:sym typeface="Gulim"/>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3475" tIns="46725" rIns="93475" bIns="46725"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3475" tIns="46725" rIns="93475" bIns="467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sldNum" idx="12"/>
          </p:nvPr>
        </p:nvSpPr>
        <p:spPr>
          <a:xfrm>
            <a:off x="3886200" y="8686800"/>
            <a:ext cx="2971800" cy="457200"/>
          </a:xfrm>
          <a:prstGeom prst="rect">
            <a:avLst/>
          </a:prstGeom>
          <a:noFill/>
          <a:ln>
            <a:noFill/>
          </a:ln>
        </p:spPr>
        <p:txBody>
          <a:bodyPr spcFirstLastPara="1" wrap="square" lIns="93475" tIns="46725" rIns="93475" bIns="467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1</a:t>
            </a:fld>
            <a:endParaRPr sz="1200" b="0" i="0" u="none" strike="noStrike" cap="none">
              <a:solidFill>
                <a:schemeClr val="dk1"/>
              </a:solidFill>
              <a:latin typeface="Tahoma"/>
              <a:ea typeface="Tahoma"/>
              <a:cs typeface="Tahoma"/>
              <a:sym typeface="Tahoma"/>
            </a:endParaRPr>
          </a:p>
        </p:txBody>
      </p:sp>
      <p:sp>
        <p:nvSpPr>
          <p:cNvPr id="33" name="Google Shape;33;p1:notes"/>
          <p:cNvSpPr>
            <a:spLocks noGrp="1" noRot="1" noChangeAspect="1"/>
          </p:cNvSpPr>
          <p:nvPr>
            <p:ph type="sldImg" idx="2"/>
          </p:nvPr>
        </p:nvSpPr>
        <p:spPr>
          <a:xfrm>
            <a:off x="1146175"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 name="Google Shape;34;p1:notes"/>
          <p:cNvSpPr txBox="1">
            <a:spLocks noGrp="1"/>
          </p:cNvSpPr>
          <p:nvPr>
            <p:ph type="body" idx="1"/>
          </p:nvPr>
        </p:nvSpPr>
        <p:spPr>
          <a:xfrm>
            <a:off x="914400" y="4343400"/>
            <a:ext cx="5029200" cy="4114800"/>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latin typeface="Gulim"/>
              <a:ea typeface="Gulim"/>
              <a:cs typeface="Gulim"/>
              <a:sym typeface="Gulim"/>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626f65854_5_13: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lnSpc>
                <a:spcPct val="115000"/>
              </a:lnSpc>
              <a:spcBef>
                <a:spcPts val="0"/>
              </a:spcBef>
              <a:spcAft>
                <a:spcPts val="0"/>
              </a:spcAft>
              <a:buNone/>
            </a:pPr>
            <a:r>
              <a:rPr lang="en-US">
                <a:solidFill>
                  <a:srgbClr val="555555"/>
                </a:solidFill>
                <a:latin typeface="Arial"/>
                <a:ea typeface="Arial"/>
                <a:cs typeface="Arial"/>
                <a:sym typeface="Arial"/>
              </a:rPr>
              <a:t>EVCache의 주요 사용 사례 중 하나는 8100만 명이 넘는 사용자들의 개인화된 데이터를 위해 전 세계적으로 복제된 저장소 역할을 한다.</a:t>
            </a:r>
            <a:endParaRPr>
              <a:solidFill>
                <a:srgbClr val="555555"/>
              </a:solidFill>
              <a:latin typeface="Arial"/>
              <a:ea typeface="Arial"/>
              <a:cs typeface="Arial"/>
              <a:sym typeface="Arial"/>
            </a:endParaRPr>
          </a:p>
          <a:p>
            <a:pPr marL="0" lvl="0" indent="0" algn="l" rtl="0">
              <a:lnSpc>
                <a:spcPct val="115000"/>
              </a:lnSpc>
              <a:spcBef>
                <a:spcPts val="0"/>
              </a:spcBef>
              <a:spcAft>
                <a:spcPts val="0"/>
              </a:spcAft>
              <a:buNone/>
            </a:pPr>
            <a:r>
              <a:rPr lang="en-US">
                <a:solidFill>
                  <a:srgbClr val="555555"/>
                </a:solidFill>
                <a:latin typeface="Arial"/>
                <a:ea typeface="Arial"/>
                <a:cs typeface="Arial"/>
                <a:sym typeface="Arial"/>
              </a:rPr>
              <a:t>예를 들어 사용자가 웹 페이지에 접근했을 때 기존 사용자의 성향을 반영하는 여러 정보를 EVCache에서 빠르게 가져온다.</a:t>
            </a:r>
            <a:endParaRPr sz="1800">
              <a:solidFill>
                <a:srgbClr val="202124"/>
              </a:solidFill>
              <a:highlight>
                <a:srgbClr val="F8F9FA"/>
              </a:highlight>
              <a:latin typeface="Arial"/>
              <a:ea typeface="Arial"/>
              <a:cs typeface="Arial"/>
              <a:sym typeface="Arial"/>
            </a:endParaRPr>
          </a:p>
          <a:p>
            <a:pPr marL="0" lvl="0" indent="0" algn="l" rtl="0">
              <a:lnSpc>
                <a:spcPct val="115000"/>
              </a:lnSpc>
              <a:spcBef>
                <a:spcPts val="0"/>
              </a:spcBef>
              <a:spcAft>
                <a:spcPts val="0"/>
              </a:spcAft>
              <a:buNone/>
            </a:pPr>
            <a:endParaRPr>
              <a:solidFill>
                <a:srgbClr val="555555"/>
              </a:solidFill>
              <a:latin typeface="Arial"/>
              <a:ea typeface="Arial"/>
              <a:cs typeface="Arial"/>
              <a:sym typeface="Arial"/>
            </a:endParaRPr>
          </a:p>
          <a:p>
            <a:pPr marL="0" lvl="0" indent="0" algn="l" rtl="0">
              <a:lnSpc>
                <a:spcPct val="115000"/>
              </a:lnSpc>
              <a:spcBef>
                <a:spcPts val="0"/>
              </a:spcBef>
              <a:spcAft>
                <a:spcPts val="0"/>
              </a:spcAft>
              <a:buNone/>
            </a:pPr>
            <a:r>
              <a:rPr lang="en-US">
                <a:solidFill>
                  <a:srgbClr val="555555"/>
                </a:solidFill>
                <a:latin typeface="Arial"/>
                <a:ea typeface="Arial"/>
                <a:cs typeface="Arial"/>
                <a:sym typeface="Arial"/>
              </a:rPr>
              <a:t>SimpleDB: Amazon에서 제공하는 클라우드 기반의 NoSql 데이터베이스</a:t>
            </a:r>
            <a:endParaRPr>
              <a:solidFill>
                <a:srgbClr val="555555"/>
              </a:solidFill>
              <a:latin typeface="Arial"/>
              <a:ea typeface="Arial"/>
              <a:cs typeface="Arial"/>
              <a:sym typeface="Arial"/>
            </a:endParaRPr>
          </a:p>
          <a:p>
            <a:pPr marL="0" lvl="0" indent="0" algn="l" rtl="0">
              <a:lnSpc>
                <a:spcPct val="115000"/>
              </a:lnSpc>
              <a:spcBef>
                <a:spcPts val="0"/>
              </a:spcBef>
              <a:spcAft>
                <a:spcPts val="0"/>
              </a:spcAft>
              <a:buNone/>
            </a:pPr>
            <a:r>
              <a:rPr lang="en-US">
                <a:solidFill>
                  <a:srgbClr val="555555"/>
                </a:solidFill>
                <a:latin typeface="Arial"/>
                <a:ea typeface="Arial"/>
                <a:cs typeface="Arial"/>
                <a:sym typeface="Arial"/>
              </a:rPr>
              <a:t>Similars Service: Eureka, Servo, ...</a:t>
            </a:r>
            <a:endParaRPr>
              <a:solidFill>
                <a:srgbClr val="555555"/>
              </a:solidFill>
              <a:latin typeface="Arial"/>
              <a:ea typeface="Arial"/>
              <a:cs typeface="Arial"/>
              <a:sym typeface="Arial"/>
            </a:endParaRPr>
          </a:p>
        </p:txBody>
      </p:sp>
      <p:sp>
        <p:nvSpPr>
          <p:cNvPr id="178" name="Google Shape;178;ge626f65854_5_13: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626f65854_7_55: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EVCache는 각 지역별로 존재합니다.</a:t>
            </a:r>
            <a:endParaRPr/>
          </a:p>
          <a:p>
            <a:pPr marL="0" lvl="0" indent="0" algn="l" rtl="0">
              <a:spcBef>
                <a:spcPts val="360"/>
              </a:spcBef>
              <a:spcAft>
                <a:spcPts val="0"/>
              </a:spcAft>
              <a:buNone/>
            </a:pPr>
            <a:r>
              <a:rPr lang="en-US"/>
              <a:t>기존에 EVCache는 메모리만 사용했는데 한국에 있는 EVCache입장에서는 한국 유저가 hot한 유저데이터가 되지만, 미국에 있는 EVCache입장에서는 한국유저가 cold한 유저데이터가 되기 때문에 메모리를 활용하는 부분에 있어서 비효율적이다.</a:t>
            </a:r>
            <a:endParaRPr/>
          </a:p>
          <a:p>
            <a:pPr marL="0" lvl="0" indent="0" algn="l" rtl="0">
              <a:spcBef>
                <a:spcPts val="360"/>
              </a:spcBef>
              <a:spcAft>
                <a:spcPts val="0"/>
              </a:spcAft>
              <a:buClr>
                <a:schemeClr val="dk1"/>
              </a:buClr>
              <a:buSzPts val="1100"/>
              <a:buFont typeface="Arial"/>
              <a:buNone/>
            </a:pPr>
            <a:endParaRPr/>
          </a:p>
        </p:txBody>
      </p:sp>
      <p:sp>
        <p:nvSpPr>
          <p:cNvPr id="230" name="Google Shape;230;ge626f65854_7_55:notes"/>
          <p:cNvSpPr>
            <a:spLocks noGrp="1" noRot="1" noChangeAspect="1"/>
          </p:cNvSpPr>
          <p:nvPr>
            <p:ph type="sldImg" idx="2"/>
          </p:nvPr>
        </p:nvSpPr>
        <p:spPr>
          <a:xfrm>
            <a:off x="1146175"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626f65854_2_8: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Clr>
                <a:schemeClr val="dk1"/>
              </a:buClr>
              <a:buSzPts val="1100"/>
              <a:buFont typeface="Arial"/>
              <a:buNone/>
            </a:pPr>
            <a:r>
              <a:rPr lang="en-US"/>
              <a:t>이전에는 클라이언트가 Memcached에 직접 연결했지만 이제는 Rend에 연결한다.</a:t>
            </a:r>
            <a:endParaRPr/>
          </a:p>
          <a:p>
            <a:pPr marL="0" lvl="0" indent="0" algn="l" rtl="0">
              <a:spcBef>
                <a:spcPts val="360"/>
              </a:spcBef>
              <a:spcAft>
                <a:spcPts val="0"/>
              </a:spcAft>
              <a:buClr>
                <a:schemeClr val="dk1"/>
              </a:buClr>
              <a:buSzPts val="1100"/>
              <a:buFont typeface="Arial"/>
              <a:buNone/>
            </a:pPr>
            <a:r>
              <a:rPr lang="en-US"/>
              <a:t>그럼 Rend가 길을 찾아줌. (L1으로 갈지 L2로 갈지)</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en-US"/>
              <a:t>방문자의 개인 데이터를 요청하는 작업은 hot한 온라인 트래픽이다.</a:t>
            </a:r>
            <a:endParaRPr/>
          </a:p>
          <a:p>
            <a:pPr marL="0" lvl="0" indent="0" algn="l" rtl="0">
              <a:spcBef>
                <a:spcPts val="360"/>
              </a:spcBef>
              <a:spcAft>
                <a:spcPts val="0"/>
              </a:spcAft>
              <a:buClr>
                <a:schemeClr val="dk1"/>
              </a:buClr>
              <a:buSzPts val="1100"/>
              <a:buFont typeface="Arial"/>
              <a:buNone/>
            </a:pPr>
            <a:r>
              <a:rPr lang="en-US"/>
              <a:t>사용자의 개인 데이터를 기록하는 작업은 nearline한 오프라인 트래픽이다.</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en-US"/>
              <a:t>Rend는 이러한 데이터를 미리 판별해서 각자 맞는 레벨에 바로 삽입이 가능함.</a:t>
            </a:r>
            <a:endParaRPr/>
          </a:p>
          <a:p>
            <a:pPr marL="0" lvl="0" indent="0" algn="l" rtl="0">
              <a:spcBef>
                <a:spcPts val="360"/>
              </a:spcBef>
              <a:spcAft>
                <a:spcPts val="0"/>
              </a:spcAft>
              <a:buClr>
                <a:schemeClr val="dk1"/>
              </a:buClr>
              <a:buSzPts val="1100"/>
              <a:buFont typeface="Arial"/>
              <a:buNone/>
            </a:pPr>
            <a:r>
              <a:rPr lang="en-US"/>
              <a:t>모듈성을 통해 바로 L2에 데이터를 삽입하는 것이 가능하다. (L1-&gt;L2 과정 불필요)</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en-US"/>
              <a:t>L1: RAM (MemCached) - AWS r3 인스턴스 (메모리 최적화)</a:t>
            </a:r>
            <a:endParaRPr/>
          </a:p>
          <a:p>
            <a:pPr marL="0" lvl="0" indent="0" algn="l" rtl="0">
              <a:spcBef>
                <a:spcPts val="360"/>
              </a:spcBef>
              <a:spcAft>
                <a:spcPts val="0"/>
              </a:spcAft>
              <a:buClr>
                <a:schemeClr val="dk1"/>
              </a:buClr>
              <a:buSzPts val="1100"/>
              <a:buFont typeface="Arial"/>
              <a:buNone/>
            </a:pPr>
            <a:r>
              <a:rPr lang="en-US"/>
              <a:t>L2: SSD (Mnemonic, RocksDB 기반) - AWS i2 인스턴스 (스토리지 최적화)</a:t>
            </a:r>
            <a:endParaRPr/>
          </a:p>
          <a:p>
            <a:pPr marL="0" lvl="0" indent="0" algn="l" rtl="0">
              <a:spcBef>
                <a:spcPts val="360"/>
              </a:spcBef>
              <a:spcAft>
                <a:spcPts val="0"/>
              </a:spcAft>
              <a:buClr>
                <a:schemeClr val="dk1"/>
              </a:buClr>
              <a:buSzPts val="1100"/>
              <a:buFont typeface="Arial"/>
              <a:buNone/>
            </a:pPr>
            <a:r>
              <a:rPr lang="en-US"/>
              <a:t>After looking at some options for efficiently accessing SSDs, we picked RocksDB</a:t>
            </a:r>
            <a:endParaRPr/>
          </a:p>
        </p:txBody>
      </p:sp>
      <p:sp>
        <p:nvSpPr>
          <p:cNvPr id="269" name="Google Shape;269;ge626f65854_2_8:notes"/>
          <p:cNvSpPr>
            <a:spLocks noGrp="1" noRot="1" noChangeAspect="1"/>
          </p:cNvSpPr>
          <p:nvPr>
            <p:ph type="sldImg" idx="2"/>
          </p:nvPr>
        </p:nvSpPr>
        <p:spPr>
          <a:xfrm>
            <a:off x="1146175"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464c856b0_2_0: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기존 데이터 처리는 데이터를 데이터베이스나 파일시스템에 저장한 후 쿼리를 수행하거나 분석하는 배치처리 형태였습니다.</a:t>
            </a:r>
            <a:endParaRPr/>
          </a:p>
        </p:txBody>
      </p:sp>
      <p:sp>
        <p:nvSpPr>
          <p:cNvPr id="312" name="Google Shape;312;ge464c856b0_2_0: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464c856b0_2_37: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lnSpc>
                <a:spcPct val="162500"/>
              </a:lnSpc>
              <a:spcBef>
                <a:spcPts val="0"/>
              </a:spcBef>
              <a:spcAft>
                <a:spcPts val="2100"/>
              </a:spcAft>
              <a:buNone/>
            </a:pPr>
            <a:r>
              <a:rPr lang="en-US">
                <a:solidFill>
                  <a:srgbClr val="555555"/>
                </a:solidFill>
                <a:latin typeface="Arial"/>
                <a:ea typeface="Arial"/>
                <a:cs typeface="Arial"/>
                <a:sym typeface="Arial"/>
              </a:rPr>
              <a:t>반면, 스트림 프로세싱에서는 데이터 처리 파이프라인이 실시간으로 데이터를 처리할 수 있게되었습니다. 스트림 프로세싱에서는 데이터스트림을 스트림 프로세싱 애플리케이션이 실시간으로 해당 데이터에 대해 분석하거나 저장하는 등 다양한 방식으로 데이터 스트림을 처리합니다.</a:t>
            </a:r>
            <a:endParaRPr/>
          </a:p>
        </p:txBody>
      </p:sp>
      <p:sp>
        <p:nvSpPr>
          <p:cNvPr id="340" name="Google Shape;340;ge464c856b0_2_37: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464c856b0_2_120: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latin typeface="Arial"/>
                <a:ea typeface="Arial"/>
                <a:cs typeface="Arial"/>
                <a:sym typeface="Arial"/>
              </a:rPr>
              <a:t>스트림을 처리 하다보면 이전 스트림을 처리한 결과를 참조해야 하는 경우가 있습니다. 이런 류의 처리 방식을 상태 기반처리라고 합니다. 상태 기반 스트림 처리를 하기 위해서는 애플리케이션의 처리 결과를 저장할 상태 저장소(state store)가 필요합니다. 이때 스트림 프로세싱 애플리케이션이 이 저장소를 관리하면 내부 상태 저장소라고 하고, Database와 같은 별도의 상태 저장소를 사용하게 되면 외부 상태 저장소라고 합니다.</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Kafk Streams에서는 RocksDB를 기본 상태저장소로 사용합니다. 여기서 RocksDB는 in-memory key-value store와 달리 디스크에 쓰기를 할 수 있기 때문에 가용메모리보다 큰 state를 저장할 수 있게 해줍니다.</a:t>
            </a:r>
            <a:endParaRPr>
              <a:latin typeface="Arial"/>
              <a:ea typeface="Arial"/>
              <a:cs typeface="Arial"/>
              <a:sym typeface="Arial"/>
            </a:endParaRPr>
          </a:p>
        </p:txBody>
      </p:sp>
      <p:sp>
        <p:nvSpPr>
          <p:cNvPr id="367" name="Google Shape;367;ge464c856b0_2_120: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626f65854_0_17: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400" name="Google Shape;400;ge626f65854_0_17: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626f65854_0_54: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410" name="Google Shape;410;ge626f65854_0_54: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e626f65854_0_72: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422" name="Google Shape;422;ge626f65854_0_72: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840c0ed10_5_10: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440" name="Google Shape;440;gb840c0ed10_5_10: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638d07349_1_113: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저희는 처음에는 스마트팩토리 로그데이터를 가지고 이 로그데이터를 수집하는 인터페이스를 구현하기로 했는데 실제 로그데이터가 어떻게 쓰이고 활용되는지에 대한 정보가 부족하고, 실제 워크로드를 구하는데도 조금 에로사항이 있어서, 비정형 빅데이터라고해서 생각난게 영상, 이미지와 같은 미디어파일을 저장하는 인터페이스를 구현하기로 좀 방향을 바꿨다. </a:t>
            </a:r>
            <a:endParaRPr/>
          </a:p>
          <a:p>
            <a:pPr marL="0" lvl="0" indent="0" algn="l" rtl="0">
              <a:spcBef>
                <a:spcPts val="360"/>
              </a:spcBef>
              <a:spcAft>
                <a:spcPts val="0"/>
              </a:spcAft>
              <a:buNone/>
            </a:pPr>
            <a:endParaRPr/>
          </a:p>
          <a:p>
            <a:pPr marL="0" lvl="0" indent="0" algn="l" rtl="0">
              <a:spcBef>
                <a:spcPts val="360"/>
              </a:spcBef>
              <a:spcAft>
                <a:spcPts val="0"/>
              </a:spcAft>
              <a:buNone/>
            </a:pPr>
            <a:r>
              <a:rPr lang="en-US"/>
              <a:t>RocksDB는 LSM-Tree기반, MongoDB는 B-Tree기반이라 쓰기 읽기 성능에서 장단점이 존재할거다 해서 이걸가지고 실제 워크로드를 집어넣 성능비교를 하는 실험을 진행해보았는데 </a:t>
            </a:r>
            <a:endParaRPr/>
          </a:p>
        </p:txBody>
      </p:sp>
      <p:sp>
        <p:nvSpPr>
          <p:cNvPr id="40" name="Google Shape;40;ge638d07349_1_113: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638d07349_1_85: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450" name="Google Shape;450;ge638d07349_1_85: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b840c0ed10_3_45: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RocksDB에 미디어를 집어넣어 보고 , MongoDB에 미디어를 집어넣어보고 해서 유저입장에서의 lantency를 체크하는 실험을 진행 했습니다.</a:t>
            </a:r>
            <a:endParaRPr/>
          </a:p>
        </p:txBody>
      </p:sp>
      <p:sp>
        <p:nvSpPr>
          <p:cNvPr id="55" name="Google Shape;55;gb840c0ed10_3_45: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638d07349_1_10: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영상 데이터 워낙 크다보니까 한개 key-value쌍으로 저장하기에 memtable size보다 key-value쌍의 크기가 크면 value값이 가장 나중의 값으로 덮어씌워질것 같았다. 이걸 해결하기 위해서 한 개 영상파일을 여러개의 key-value로 나누어 저장하는 방식으로 진행하기로 했다.</a:t>
            </a:r>
            <a:endParaRPr/>
          </a:p>
        </p:txBody>
      </p:sp>
      <p:sp>
        <p:nvSpPr>
          <p:cNvPr id="75" name="Google Shape;75;ge638d07349_1_10: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840c0ed10_3_86: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사실 이러한 방식은 MongoDB의 GridFS에서 따온 아이디어인데 GridFS 큰 바이너리 파일을 여러 레코드로 나누어 저장하게 됩니다.</a:t>
            </a:r>
            <a:endParaRPr/>
          </a:p>
        </p:txBody>
      </p:sp>
      <p:sp>
        <p:nvSpPr>
          <p:cNvPr id="99" name="Google Shape;99;gb840c0ed10_3_86: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840c0ed10_6_6: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이작업을 RocksDB에서 하는 과정에 몇 가지 이슈가 있었는데 </a:t>
            </a:r>
            <a:endParaRPr/>
          </a:p>
          <a:p>
            <a:pPr marL="0" lvl="0" indent="0" algn="l" rtl="0">
              <a:spcBef>
                <a:spcPts val="360"/>
              </a:spcBef>
              <a:spcAft>
                <a:spcPts val="0"/>
              </a:spcAft>
              <a:buNone/>
            </a:pPr>
            <a:r>
              <a:rPr lang="en-US"/>
              <a:t>일단 첫 번째로 RocksDB API가 string값 밖에 반환이 안되어서 추가적인 전처리 과정이 필요했고,</a:t>
            </a:r>
            <a:endParaRPr/>
          </a:p>
          <a:p>
            <a:pPr marL="0" lvl="0" indent="0" algn="l" rtl="0">
              <a:spcBef>
                <a:spcPts val="360"/>
              </a:spcBef>
              <a:spcAft>
                <a:spcPts val="0"/>
              </a:spcAft>
              <a:buNone/>
            </a:pPr>
            <a:r>
              <a:rPr lang="en-US"/>
              <a:t>두 번째로 정확히 프레임이 끝날때 파일이 나누어져야 하는데 이 부분에 대한 처리,</a:t>
            </a:r>
            <a:endParaRPr/>
          </a:p>
          <a:p>
            <a:pPr marL="0" lvl="0" indent="0" algn="l" rtl="0">
              <a:spcBef>
                <a:spcPts val="360"/>
              </a:spcBef>
              <a:spcAft>
                <a:spcPts val="0"/>
              </a:spcAft>
              <a:buNone/>
            </a:pPr>
            <a:r>
              <a:rPr lang="en-US"/>
              <a:t>마지막으로 영상 파일 포멧마다 다른 메타데이터 구조를 처리가 필요했다.</a:t>
            </a:r>
            <a:endParaRPr/>
          </a:p>
        </p:txBody>
      </p:sp>
      <p:sp>
        <p:nvSpPr>
          <p:cNvPr id="116" name="Google Shape;116;gb840c0ed10_6_6: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840c0ed10_3_14: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r>
              <a:rPr lang="en-US"/>
              <a:t>RocksDB와 MongoDB를 YCSB를 통해 비교를 했었는데 예전에 교수님이 말하신대로 </a:t>
            </a:r>
            <a:endParaRPr/>
          </a:p>
          <a:p>
            <a:pPr marL="0" lvl="0" indent="0" algn="l" rtl="0">
              <a:spcBef>
                <a:spcPts val="360"/>
              </a:spcBef>
              <a:spcAft>
                <a:spcPts val="0"/>
              </a:spcAft>
              <a:buNone/>
            </a:pPr>
            <a:r>
              <a:rPr lang="en-US"/>
              <a:t>승용차 vs 덤프트럭이랑 비교하는 결과</a:t>
            </a:r>
            <a:endParaRPr/>
          </a:p>
          <a:p>
            <a:pPr marL="0" lvl="0" indent="0" algn="l" rtl="0">
              <a:spcBef>
                <a:spcPts val="360"/>
              </a:spcBef>
              <a:spcAft>
                <a:spcPts val="0"/>
              </a:spcAft>
              <a:buNone/>
            </a:pPr>
            <a:r>
              <a:rPr lang="en-US"/>
              <a:t>-&gt; 앞에 해온 과정들이 붕뜨는 느낌 ..</a:t>
            </a:r>
            <a:endParaRPr/>
          </a:p>
          <a:p>
            <a:pPr marL="0" lvl="0" indent="0" algn="l" rtl="0">
              <a:spcBef>
                <a:spcPts val="360"/>
              </a:spcBef>
              <a:spcAft>
                <a:spcPts val="0"/>
              </a:spcAft>
              <a:buNone/>
            </a:pPr>
            <a:r>
              <a:rPr lang="en-US"/>
              <a:t>실제 RocksDB를 활용하는 사례를 조사해보면서 다시 방향을 잡는 쪽으로 진행</a:t>
            </a:r>
            <a:endParaRPr/>
          </a:p>
        </p:txBody>
      </p:sp>
      <p:sp>
        <p:nvSpPr>
          <p:cNvPr id="130" name="Google Shape;130;gb840c0ed10_3_14: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464c856b0_0_8: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40" name="Google Shape;140;ge464c856b0_0_8: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464c856b0_3_30:notes"/>
          <p:cNvSpPr txBox="1">
            <a:spLocks noGrp="1"/>
          </p:cNvSpPr>
          <p:nvPr>
            <p:ph type="body" idx="1"/>
          </p:nvPr>
        </p:nvSpPr>
        <p:spPr>
          <a:xfrm>
            <a:off x="914400" y="4343400"/>
            <a:ext cx="5029200" cy="4114800"/>
          </a:xfrm>
          <a:prstGeom prst="rect">
            <a:avLst/>
          </a:prstGeom>
        </p:spPr>
        <p:txBody>
          <a:bodyPr spcFirstLastPara="1" wrap="square" lIns="93475" tIns="46725" rIns="93475" bIns="46725" anchor="t" anchorCtr="0">
            <a:noAutofit/>
          </a:bodyPr>
          <a:lstStyle/>
          <a:p>
            <a:pPr marL="0" lvl="0" indent="0" algn="l" rtl="0">
              <a:lnSpc>
                <a:spcPct val="115000"/>
              </a:lnSpc>
              <a:spcBef>
                <a:spcPts val="0"/>
              </a:spcBef>
              <a:spcAft>
                <a:spcPts val="0"/>
              </a:spcAft>
              <a:buNone/>
            </a:pPr>
            <a:endParaRPr>
              <a:solidFill>
                <a:srgbClr val="555555"/>
              </a:solidFill>
              <a:latin typeface="Arial"/>
              <a:ea typeface="Arial"/>
              <a:cs typeface="Arial"/>
              <a:sym typeface="Arial"/>
            </a:endParaRPr>
          </a:p>
        </p:txBody>
      </p:sp>
      <p:sp>
        <p:nvSpPr>
          <p:cNvPr id="148" name="Google Shape;148;ge464c856b0_3_30:notes"/>
          <p:cNvSpPr>
            <a:spLocks noGrp="1" noRot="1" noChangeAspect="1"/>
          </p:cNvSpPr>
          <p:nvPr>
            <p:ph type="sldImg" idx="2"/>
          </p:nvPr>
        </p:nvSpPr>
        <p:spPr>
          <a:xfrm>
            <a:off x="1146175"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제목 슬라이드" type="title">
  <p:cSld name="TITLE">
    <p:spTree>
      <p:nvGrpSpPr>
        <p:cNvPr id="1" name="Shape 17"/>
        <p:cNvGrpSpPr/>
        <p:nvPr/>
      </p:nvGrpSpPr>
      <p:grpSpPr>
        <a:xfrm>
          <a:off x="0" y="0"/>
          <a:ext cx="0" cy="0"/>
          <a:chOff x="0" y="0"/>
          <a:chExt cx="0" cy="0"/>
        </a:xfrm>
      </p:grpSpPr>
      <p:sp>
        <p:nvSpPr>
          <p:cNvPr id="18" name="Google Shape;18;p2"/>
          <p:cNvSpPr/>
          <p:nvPr/>
        </p:nvSpPr>
        <p:spPr>
          <a:xfrm>
            <a:off x="152400" y="6507163"/>
            <a:ext cx="7391400" cy="74612"/>
          </a:xfrm>
          <a:prstGeom prst="rect">
            <a:avLst/>
          </a:prstGeom>
          <a:gradFill>
            <a:gsLst>
              <a:gs pos="0">
                <a:schemeClr val="dk2"/>
              </a:gs>
              <a:gs pos="100000">
                <a:srgbClr val="99CCF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ahoma"/>
              <a:ea typeface="Tahoma"/>
              <a:cs typeface="Tahoma"/>
              <a:sym typeface="Tahoma"/>
            </a:endParaRPr>
          </a:p>
        </p:txBody>
      </p:sp>
      <p:sp>
        <p:nvSpPr>
          <p:cNvPr id="19" name="Google Shape;19;p2"/>
          <p:cNvSpPr/>
          <p:nvPr/>
        </p:nvSpPr>
        <p:spPr>
          <a:xfrm>
            <a:off x="1371600" y="249238"/>
            <a:ext cx="7631113" cy="155575"/>
          </a:xfrm>
          <a:prstGeom prst="rect">
            <a:avLst/>
          </a:prstGeom>
          <a:gradFill>
            <a:gsLst>
              <a:gs pos="0">
                <a:srgbClr val="99CCFF"/>
              </a:gs>
              <a:gs pos="100000">
                <a:schemeClr val="dk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ahoma"/>
              <a:ea typeface="Tahoma"/>
              <a:cs typeface="Tahoma"/>
              <a:sym typeface="Tahoma"/>
            </a:endParaRPr>
          </a:p>
        </p:txBody>
      </p:sp>
      <p:pic>
        <p:nvPicPr>
          <p:cNvPr id="20" name="Google Shape;20;p2"/>
          <p:cNvPicPr preferRelativeResize="0"/>
          <p:nvPr/>
        </p:nvPicPr>
        <p:blipFill rotWithShape="1">
          <a:blip r:embed="rId2">
            <a:alphaModFix/>
          </a:blip>
          <a:srcRect/>
          <a:stretch/>
        </p:blipFill>
        <p:spPr>
          <a:xfrm>
            <a:off x="39688" y="117475"/>
            <a:ext cx="1393825" cy="419100"/>
          </a:xfrm>
          <a:prstGeom prst="rect">
            <a:avLst/>
          </a:prstGeom>
          <a:noFill/>
          <a:ln>
            <a:noFill/>
          </a:ln>
        </p:spPr>
      </p:pic>
      <p:pic>
        <p:nvPicPr>
          <p:cNvPr id="21" name="Google Shape;21;p2"/>
          <p:cNvPicPr preferRelativeResize="0"/>
          <p:nvPr/>
        </p:nvPicPr>
        <p:blipFill rotWithShape="1">
          <a:blip r:embed="rId3">
            <a:alphaModFix/>
          </a:blip>
          <a:srcRect/>
          <a:stretch/>
        </p:blipFill>
        <p:spPr>
          <a:xfrm>
            <a:off x="7667625" y="6438900"/>
            <a:ext cx="1377950" cy="342900"/>
          </a:xfrm>
          <a:prstGeom prst="rect">
            <a:avLst/>
          </a:prstGeom>
          <a:noFill/>
          <a:ln>
            <a:noFill/>
          </a:ln>
        </p:spPr>
      </p:pic>
      <p:sp>
        <p:nvSpPr>
          <p:cNvPr id="22" name="Google Shape;22;p2"/>
          <p:cNvSpPr txBox="1">
            <a:spLocks noGrp="1"/>
          </p:cNvSpPr>
          <p:nvPr>
            <p:ph type="ctrTitle"/>
          </p:nvPr>
        </p:nvSpPr>
        <p:spPr>
          <a:xfrm>
            <a:off x="457200" y="1828800"/>
            <a:ext cx="8305800" cy="1143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SzPts val="168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8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spcBef>
                <a:spcPts val="360"/>
              </a:spcBef>
              <a:spcAft>
                <a:spcPts val="0"/>
              </a:spcAft>
              <a:buSzPts val="900"/>
              <a:buChar char="■"/>
              <a:defRPr/>
            </a:lvl6pPr>
            <a:lvl7pPr lvl="6" algn="l">
              <a:spcBef>
                <a:spcPts val="360"/>
              </a:spcBef>
              <a:spcAft>
                <a:spcPts val="0"/>
              </a:spcAft>
              <a:buSzPts val="900"/>
              <a:buChar char="■"/>
              <a:defRPr/>
            </a:lvl7pPr>
            <a:lvl8pPr lvl="7" algn="l">
              <a:spcBef>
                <a:spcPts val="360"/>
              </a:spcBef>
              <a:spcAft>
                <a:spcPts val="0"/>
              </a:spcAft>
              <a:buSzPts val="900"/>
              <a:buChar char="■"/>
              <a:defRPr/>
            </a:lvl8pPr>
            <a:lvl9pPr lvl="8" algn="l">
              <a:spcBef>
                <a:spcPts val="360"/>
              </a:spcBef>
              <a:spcAft>
                <a:spcPts val="0"/>
              </a:spcAft>
              <a:buSzPts val="9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텍스트 및 내용">
  <p:cSld name="제목, 텍스트 및 내용">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251520" y="836712"/>
            <a:ext cx="8640960" cy="5486400"/>
          </a:xfrm>
          <a:prstGeom prst="rect">
            <a:avLst/>
          </a:prstGeom>
          <a:noFill/>
          <a:ln>
            <a:noFill/>
          </a:ln>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360"/>
              </a:spcBef>
              <a:spcAft>
                <a:spcPts val="0"/>
              </a:spcAft>
              <a:buSzPts val="1260"/>
              <a:buChar char="✔"/>
              <a:defRPr/>
            </a:lvl2pPr>
            <a:lvl3pPr marL="1371600" lvl="2" indent="-342900" algn="l">
              <a:spcBef>
                <a:spcPts val="360"/>
              </a:spcBef>
              <a:spcAft>
                <a:spcPts val="0"/>
              </a:spcAft>
              <a:buSzPts val="1800"/>
              <a:buChar char="▪"/>
              <a:defRPr sz="1800"/>
            </a:lvl3pPr>
            <a:lvl4pPr marL="1828800" lvl="3" indent="-291464" algn="l">
              <a:spcBef>
                <a:spcPts val="360"/>
              </a:spcBef>
              <a:spcAft>
                <a:spcPts val="0"/>
              </a:spcAft>
              <a:buSzPts val="990"/>
              <a:buChar char="•"/>
              <a:defRPr/>
            </a:lvl4pPr>
            <a:lvl5pPr marL="2286000" lvl="4" indent="-273050" algn="l">
              <a:spcBef>
                <a:spcPts val="280"/>
              </a:spcBef>
              <a:spcAft>
                <a:spcPts val="0"/>
              </a:spcAft>
              <a:buSzPts val="700"/>
              <a:buChar char="■"/>
              <a:defRPr sz="1400"/>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23850" y="838200"/>
            <a:ext cx="8496300" cy="5486400"/>
          </a:xfrm>
          <a:prstGeom prst="rect">
            <a:avLst/>
          </a:prstGeom>
          <a:noFill/>
          <a:ln>
            <a:noFill/>
          </a:ln>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360"/>
              </a:spcBef>
              <a:spcAft>
                <a:spcPts val="0"/>
              </a:spcAft>
              <a:buSzPts val="1260"/>
              <a:buChar char="✔"/>
              <a:defRPr/>
            </a:lvl2pPr>
            <a:lvl3pPr marL="1371600" lvl="2" indent="-342900" algn="l">
              <a:spcBef>
                <a:spcPts val="360"/>
              </a:spcBef>
              <a:spcAft>
                <a:spcPts val="0"/>
              </a:spcAft>
              <a:buSzPts val="1800"/>
              <a:buChar char="▪"/>
              <a:defRPr/>
            </a:lvl3pPr>
            <a:lvl4pPr marL="1828800" lvl="3" indent="-291464" algn="l">
              <a:spcBef>
                <a:spcPts val="360"/>
              </a:spcBef>
              <a:spcAft>
                <a:spcPts val="0"/>
              </a:spcAft>
              <a:buSzPts val="990"/>
              <a:buChar char="•"/>
              <a:defRPr/>
            </a:lvl4pPr>
            <a:lvl5pPr marL="2286000" lvl="4" indent="-273050" algn="l">
              <a:spcBef>
                <a:spcPts val="280"/>
              </a:spcBef>
              <a:spcAft>
                <a:spcPts val="0"/>
              </a:spcAft>
              <a:buSzPts val="700"/>
              <a:buChar char="■"/>
              <a:defRPr sz="1400"/>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30" name="Google Shape;30;p4"/>
          <p:cNvSpPr txBox="1">
            <a:spLocks noGrp="1"/>
          </p:cNvSpPr>
          <p:nvPr>
            <p:ph type="sldNum" idx="12"/>
          </p:nvPr>
        </p:nvSpPr>
        <p:spPr>
          <a:xfrm>
            <a:off x="3851275" y="6627813"/>
            <a:ext cx="1952625" cy="230187"/>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100" b="1" i="0" u="none" strike="noStrike" cap="none">
                <a:solidFill>
                  <a:schemeClr val="dk1"/>
                </a:solidFill>
                <a:latin typeface="Tahoma"/>
                <a:ea typeface="Tahoma"/>
                <a:cs typeface="Tahoma"/>
                <a:sym typeface="Tahoma"/>
              </a:defRPr>
            </a:lvl1pPr>
            <a:lvl2pPr marL="0" marR="0" lvl="1" indent="0" algn="ctr">
              <a:spcBef>
                <a:spcPts val="0"/>
              </a:spcBef>
              <a:spcAft>
                <a:spcPts val="0"/>
              </a:spcAft>
              <a:buNone/>
              <a:defRPr sz="1100" b="1" i="0" u="none" strike="noStrike" cap="none">
                <a:solidFill>
                  <a:schemeClr val="dk1"/>
                </a:solidFill>
                <a:latin typeface="Tahoma"/>
                <a:ea typeface="Tahoma"/>
                <a:cs typeface="Tahoma"/>
                <a:sym typeface="Tahoma"/>
              </a:defRPr>
            </a:lvl2pPr>
            <a:lvl3pPr marL="0" marR="0" lvl="2" indent="0" algn="ctr">
              <a:spcBef>
                <a:spcPts val="0"/>
              </a:spcBef>
              <a:spcAft>
                <a:spcPts val="0"/>
              </a:spcAft>
              <a:buNone/>
              <a:defRPr sz="1100" b="1" i="0" u="none" strike="noStrike" cap="none">
                <a:solidFill>
                  <a:schemeClr val="dk1"/>
                </a:solidFill>
                <a:latin typeface="Tahoma"/>
                <a:ea typeface="Tahoma"/>
                <a:cs typeface="Tahoma"/>
                <a:sym typeface="Tahoma"/>
              </a:defRPr>
            </a:lvl3pPr>
            <a:lvl4pPr marL="0" marR="0" lvl="3" indent="0" algn="ctr">
              <a:spcBef>
                <a:spcPts val="0"/>
              </a:spcBef>
              <a:spcAft>
                <a:spcPts val="0"/>
              </a:spcAft>
              <a:buNone/>
              <a:defRPr sz="1100" b="1" i="0" u="none" strike="noStrike" cap="none">
                <a:solidFill>
                  <a:schemeClr val="dk1"/>
                </a:solidFill>
                <a:latin typeface="Tahoma"/>
                <a:ea typeface="Tahoma"/>
                <a:cs typeface="Tahoma"/>
                <a:sym typeface="Tahoma"/>
              </a:defRPr>
            </a:lvl4pPr>
            <a:lvl5pPr marL="0" marR="0" lvl="4" indent="0" algn="ctr">
              <a:spcBef>
                <a:spcPts val="0"/>
              </a:spcBef>
              <a:spcAft>
                <a:spcPts val="0"/>
              </a:spcAft>
              <a:buNone/>
              <a:defRPr sz="1100" b="1" i="0" u="none" strike="noStrike" cap="none">
                <a:solidFill>
                  <a:schemeClr val="dk1"/>
                </a:solidFill>
                <a:latin typeface="Tahoma"/>
                <a:ea typeface="Tahoma"/>
                <a:cs typeface="Tahoma"/>
                <a:sym typeface="Tahoma"/>
              </a:defRPr>
            </a:lvl5pPr>
            <a:lvl6pPr marL="0" marR="0" lvl="5" indent="0" algn="ctr">
              <a:spcBef>
                <a:spcPts val="0"/>
              </a:spcBef>
              <a:spcAft>
                <a:spcPts val="0"/>
              </a:spcAft>
              <a:buNone/>
              <a:defRPr sz="1100" b="1" i="0" u="none" strike="noStrike" cap="none">
                <a:solidFill>
                  <a:schemeClr val="dk1"/>
                </a:solidFill>
                <a:latin typeface="Tahoma"/>
                <a:ea typeface="Tahoma"/>
                <a:cs typeface="Tahoma"/>
                <a:sym typeface="Tahoma"/>
              </a:defRPr>
            </a:lvl6pPr>
            <a:lvl7pPr marL="0" marR="0" lvl="6" indent="0" algn="ctr">
              <a:spcBef>
                <a:spcPts val="0"/>
              </a:spcBef>
              <a:spcAft>
                <a:spcPts val="0"/>
              </a:spcAft>
              <a:buNone/>
              <a:defRPr sz="1100" b="1" i="0" u="none" strike="noStrike" cap="none">
                <a:solidFill>
                  <a:schemeClr val="dk1"/>
                </a:solidFill>
                <a:latin typeface="Tahoma"/>
                <a:ea typeface="Tahoma"/>
                <a:cs typeface="Tahoma"/>
                <a:sym typeface="Tahoma"/>
              </a:defRPr>
            </a:lvl7pPr>
            <a:lvl8pPr marL="0" marR="0" lvl="7" indent="0" algn="ctr">
              <a:spcBef>
                <a:spcPts val="0"/>
              </a:spcBef>
              <a:spcAft>
                <a:spcPts val="0"/>
              </a:spcAft>
              <a:buNone/>
              <a:defRPr sz="1100" b="1" i="0" u="none" strike="noStrike" cap="none">
                <a:solidFill>
                  <a:schemeClr val="dk1"/>
                </a:solidFill>
                <a:latin typeface="Tahoma"/>
                <a:ea typeface="Tahoma"/>
                <a:cs typeface="Tahoma"/>
                <a:sym typeface="Tahoma"/>
              </a:defRPr>
            </a:lvl8pPr>
            <a:lvl9pPr marL="0" marR="0" lvl="8" indent="0" algn="ctr">
              <a:spcBef>
                <a:spcPts val="0"/>
              </a:spcBef>
              <a:spcAft>
                <a:spcPts val="0"/>
              </a:spcAft>
              <a:buNone/>
              <a:defRPr sz="1100" b="1" i="0" u="none" strike="noStrike" cap="none">
                <a:solidFill>
                  <a:schemeClr val="dk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2800" b="0" i="0" u="none" strike="noStrike" cap="none">
                <a:solidFill>
                  <a:schemeClr val="hlink"/>
                </a:solidFill>
                <a:latin typeface="Arial"/>
                <a:ea typeface="Arial"/>
                <a:cs typeface="Arial"/>
                <a:sym typeface="Arial"/>
              </a:defRPr>
            </a:lvl1pPr>
            <a:lvl2pPr marR="0" lvl="1" algn="ctr" rtl="0">
              <a:spcBef>
                <a:spcPts val="0"/>
              </a:spcBef>
              <a:spcAft>
                <a:spcPts val="0"/>
              </a:spcAft>
              <a:buSzPts val="1400"/>
              <a:buNone/>
              <a:defRPr sz="2800" b="0" i="0" u="none" strike="noStrike" cap="none">
                <a:solidFill>
                  <a:schemeClr val="hlink"/>
                </a:solidFill>
                <a:latin typeface="Arial"/>
                <a:ea typeface="Arial"/>
                <a:cs typeface="Arial"/>
                <a:sym typeface="Arial"/>
              </a:defRPr>
            </a:lvl2pPr>
            <a:lvl3pPr marR="0" lvl="2" algn="ctr" rtl="0">
              <a:spcBef>
                <a:spcPts val="0"/>
              </a:spcBef>
              <a:spcAft>
                <a:spcPts val="0"/>
              </a:spcAft>
              <a:buSzPts val="1400"/>
              <a:buNone/>
              <a:defRPr sz="2800" b="0" i="0" u="none" strike="noStrike" cap="none">
                <a:solidFill>
                  <a:schemeClr val="hlink"/>
                </a:solidFill>
                <a:latin typeface="Arial"/>
                <a:ea typeface="Arial"/>
                <a:cs typeface="Arial"/>
                <a:sym typeface="Arial"/>
              </a:defRPr>
            </a:lvl3pPr>
            <a:lvl4pPr marR="0" lvl="3" algn="ctr" rtl="0">
              <a:spcBef>
                <a:spcPts val="0"/>
              </a:spcBef>
              <a:spcAft>
                <a:spcPts val="0"/>
              </a:spcAft>
              <a:buSzPts val="1400"/>
              <a:buNone/>
              <a:defRPr sz="2800" b="0" i="0" u="none" strike="noStrike" cap="none">
                <a:solidFill>
                  <a:schemeClr val="hlink"/>
                </a:solidFill>
                <a:latin typeface="Arial"/>
                <a:ea typeface="Arial"/>
                <a:cs typeface="Arial"/>
                <a:sym typeface="Arial"/>
              </a:defRPr>
            </a:lvl4pPr>
            <a:lvl5pPr marR="0" lvl="4" algn="ctr" rtl="0">
              <a:spcBef>
                <a:spcPts val="0"/>
              </a:spcBef>
              <a:spcAft>
                <a:spcPts val="0"/>
              </a:spcAft>
              <a:buSzPts val="1400"/>
              <a:buNone/>
              <a:defRPr sz="2800" b="0" i="0" u="none" strike="noStrike" cap="none">
                <a:solidFill>
                  <a:schemeClr val="hlink"/>
                </a:solidFill>
                <a:latin typeface="Arial"/>
                <a:ea typeface="Arial"/>
                <a:cs typeface="Arial"/>
                <a:sym typeface="Arial"/>
              </a:defRPr>
            </a:lvl5pPr>
            <a:lvl6pPr marR="0" lvl="5" algn="ctr" rtl="0">
              <a:spcBef>
                <a:spcPts val="0"/>
              </a:spcBef>
              <a:spcAft>
                <a:spcPts val="0"/>
              </a:spcAft>
              <a:buSzPts val="1400"/>
              <a:buNone/>
              <a:defRPr sz="2800" b="0" i="0" u="none" strike="noStrike" cap="none">
                <a:solidFill>
                  <a:schemeClr val="hlink"/>
                </a:solidFill>
                <a:latin typeface="Arial"/>
                <a:ea typeface="Arial"/>
                <a:cs typeface="Arial"/>
                <a:sym typeface="Arial"/>
              </a:defRPr>
            </a:lvl6pPr>
            <a:lvl7pPr marR="0" lvl="6" algn="ctr" rtl="0">
              <a:spcBef>
                <a:spcPts val="0"/>
              </a:spcBef>
              <a:spcAft>
                <a:spcPts val="0"/>
              </a:spcAft>
              <a:buSzPts val="1400"/>
              <a:buNone/>
              <a:defRPr sz="2800" b="0" i="0" u="none" strike="noStrike" cap="none">
                <a:solidFill>
                  <a:schemeClr val="hlink"/>
                </a:solidFill>
                <a:latin typeface="Arial"/>
                <a:ea typeface="Arial"/>
                <a:cs typeface="Arial"/>
                <a:sym typeface="Arial"/>
              </a:defRPr>
            </a:lvl7pPr>
            <a:lvl8pPr marR="0" lvl="7" algn="ctr" rtl="0">
              <a:spcBef>
                <a:spcPts val="0"/>
              </a:spcBef>
              <a:spcAft>
                <a:spcPts val="0"/>
              </a:spcAft>
              <a:buSzPts val="1400"/>
              <a:buNone/>
              <a:defRPr sz="2800" b="0" i="0" u="none" strike="noStrike" cap="none">
                <a:solidFill>
                  <a:schemeClr val="hlink"/>
                </a:solidFill>
                <a:latin typeface="Arial"/>
                <a:ea typeface="Arial"/>
                <a:cs typeface="Arial"/>
                <a:sym typeface="Arial"/>
              </a:defRPr>
            </a:lvl8pPr>
            <a:lvl9pPr marR="0" lvl="8" algn="ctr" rtl="0">
              <a:spcBef>
                <a:spcPts val="0"/>
              </a:spcBef>
              <a:spcAft>
                <a:spcPts val="0"/>
              </a:spcAft>
              <a:buSzPts val="1400"/>
              <a:buNone/>
              <a:defRPr sz="2800" b="0" i="0" u="none" strike="noStrike" cap="none">
                <a:solidFill>
                  <a:schemeClr val="hlink"/>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23850" y="838200"/>
            <a:ext cx="8496300" cy="5486400"/>
          </a:xfrm>
          <a:prstGeom prst="rect">
            <a:avLst/>
          </a:prstGeom>
          <a:noFill/>
          <a:ln>
            <a:noFill/>
          </a:ln>
        </p:spPr>
        <p:txBody>
          <a:bodyPr spcFirstLastPara="1" wrap="square" lIns="91425" tIns="45700" rIns="91425" bIns="45700" anchor="t" anchorCtr="0">
            <a:normAutofit/>
          </a:bodyPr>
          <a:lstStyle>
            <a:lvl1pPr marL="457200" marR="0" lvl="0" indent="-335280" algn="l" rtl="0">
              <a:spcBef>
                <a:spcPts val="480"/>
              </a:spcBef>
              <a:spcAft>
                <a:spcPts val="0"/>
              </a:spcAft>
              <a:buClr>
                <a:schemeClr val="dk1"/>
              </a:buClr>
              <a:buSzPts val="1680"/>
              <a:buFont typeface="Noto Sans Symbols"/>
              <a:buChar char="•"/>
              <a:defRPr sz="2400" b="0" i="0" u="none" strike="noStrike" cap="none">
                <a:solidFill>
                  <a:schemeClr val="dk1"/>
                </a:solidFill>
                <a:latin typeface="Arial"/>
                <a:ea typeface="Arial"/>
                <a:cs typeface="Arial"/>
                <a:sym typeface="Arial"/>
              </a:defRPr>
            </a:lvl1pPr>
            <a:lvl2pPr marL="914400" marR="0" lvl="1" indent="-317500" algn="l" rtl="0">
              <a:spcBef>
                <a:spcPts val="400"/>
              </a:spcBef>
              <a:spcAft>
                <a:spcPts val="0"/>
              </a:spcAft>
              <a:buClr>
                <a:schemeClr val="dk1"/>
              </a:buClr>
              <a:buSzPts val="14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284480" algn="l" rtl="0">
              <a:spcBef>
                <a:spcPts val="320"/>
              </a:spcBef>
              <a:spcAft>
                <a:spcPts val="0"/>
              </a:spcAft>
              <a:buClr>
                <a:schemeClr val="dk1"/>
              </a:buClr>
              <a:buSzPts val="880"/>
              <a:buFont typeface="Arial"/>
              <a:buChar char="•"/>
              <a:defRPr sz="1600" b="0" i="0" u="none" strike="noStrike" cap="none">
                <a:solidFill>
                  <a:schemeClr val="dk1"/>
                </a:solidFill>
                <a:latin typeface="Arial"/>
                <a:ea typeface="Arial"/>
                <a:cs typeface="Arial"/>
                <a:sym typeface="Arial"/>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Arial"/>
                <a:ea typeface="Arial"/>
                <a:cs typeface="Arial"/>
                <a:sym typeface="Arial"/>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Arial"/>
                <a:ea typeface="Arial"/>
                <a:cs typeface="Arial"/>
                <a:sym typeface="Arial"/>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Arial"/>
                <a:ea typeface="Arial"/>
                <a:cs typeface="Arial"/>
                <a:sym typeface="Arial"/>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Arial"/>
                <a:ea typeface="Arial"/>
                <a:cs typeface="Arial"/>
                <a:sym typeface="Arial"/>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Arial"/>
                <a:ea typeface="Arial"/>
                <a:cs typeface="Arial"/>
                <a:sym typeface="Arial"/>
              </a:defRPr>
            </a:lvl9pPr>
          </a:lstStyle>
          <a:p>
            <a:endParaRPr/>
          </a:p>
        </p:txBody>
      </p:sp>
      <p:cxnSp>
        <p:nvCxnSpPr>
          <p:cNvPr id="12" name="Google Shape;12;p1"/>
          <p:cNvCxnSpPr/>
          <p:nvPr/>
        </p:nvCxnSpPr>
        <p:spPr>
          <a:xfrm>
            <a:off x="152400" y="609600"/>
            <a:ext cx="8839200" cy="0"/>
          </a:xfrm>
          <a:prstGeom prst="straightConnector1">
            <a:avLst/>
          </a:prstGeom>
          <a:noFill/>
          <a:ln w="38100" cap="flat" cmpd="sng">
            <a:solidFill>
              <a:srgbClr val="BE9A00"/>
            </a:solidFill>
            <a:prstDash val="solid"/>
            <a:miter lim="800000"/>
            <a:headEnd type="none" w="med" len="med"/>
            <a:tailEnd type="none" w="med" len="med"/>
          </a:ln>
        </p:spPr>
      </p:cxnSp>
      <p:sp>
        <p:nvSpPr>
          <p:cNvPr id="13" name="Google Shape;13;p1"/>
          <p:cNvSpPr/>
          <p:nvPr/>
        </p:nvSpPr>
        <p:spPr>
          <a:xfrm>
            <a:off x="773113" y="6553200"/>
            <a:ext cx="7315200" cy="76200"/>
          </a:xfrm>
          <a:prstGeom prst="rect">
            <a:avLst/>
          </a:prstGeom>
          <a:gradFill>
            <a:gsLst>
              <a:gs pos="0">
                <a:schemeClr val="dk2"/>
              </a:gs>
              <a:gs pos="100000">
                <a:srgbClr val="99CCFF"/>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ahoma"/>
              <a:ea typeface="Tahoma"/>
              <a:cs typeface="Tahoma"/>
              <a:sym typeface="Tahoma"/>
            </a:endParaRPr>
          </a:p>
        </p:txBody>
      </p:sp>
      <p:sp>
        <p:nvSpPr>
          <p:cNvPr id="14" name="Google Shape;14;p1"/>
          <p:cNvSpPr txBox="1">
            <a:spLocks noGrp="1"/>
          </p:cNvSpPr>
          <p:nvPr>
            <p:ph type="sldNum" idx="12"/>
          </p:nvPr>
        </p:nvSpPr>
        <p:spPr>
          <a:xfrm>
            <a:off x="3360738" y="6605588"/>
            <a:ext cx="2743200" cy="274637"/>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100" b="1" i="0" u="none" strike="noStrike" cap="none">
                <a:solidFill>
                  <a:schemeClr val="dk1"/>
                </a:solidFill>
                <a:latin typeface="Tahoma"/>
                <a:ea typeface="Tahoma"/>
                <a:cs typeface="Tahoma"/>
                <a:sym typeface="Tahoma"/>
              </a:defRPr>
            </a:lvl1pPr>
            <a:lvl2pPr marL="0" marR="0" lvl="1" indent="0" algn="ctr" rtl="0">
              <a:spcBef>
                <a:spcPts val="0"/>
              </a:spcBef>
              <a:spcAft>
                <a:spcPts val="0"/>
              </a:spcAft>
              <a:buNone/>
              <a:defRPr sz="1100" b="1" i="0" u="none" strike="noStrike" cap="none">
                <a:solidFill>
                  <a:schemeClr val="dk1"/>
                </a:solidFill>
                <a:latin typeface="Tahoma"/>
                <a:ea typeface="Tahoma"/>
                <a:cs typeface="Tahoma"/>
                <a:sym typeface="Tahoma"/>
              </a:defRPr>
            </a:lvl2pPr>
            <a:lvl3pPr marL="0" marR="0" lvl="2" indent="0" algn="ctr" rtl="0">
              <a:spcBef>
                <a:spcPts val="0"/>
              </a:spcBef>
              <a:spcAft>
                <a:spcPts val="0"/>
              </a:spcAft>
              <a:buNone/>
              <a:defRPr sz="1100" b="1" i="0" u="none" strike="noStrike" cap="none">
                <a:solidFill>
                  <a:schemeClr val="dk1"/>
                </a:solidFill>
                <a:latin typeface="Tahoma"/>
                <a:ea typeface="Tahoma"/>
                <a:cs typeface="Tahoma"/>
                <a:sym typeface="Tahoma"/>
              </a:defRPr>
            </a:lvl3pPr>
            <a:lvl4pPr marL="0" marR="0" lvl="3" indent="0" algn="ctr" rtl="0">
              <a:spcBef>
                <a:spcPts val="0"/>
              </a:spcBef>
              <a:spcAft>
                <a:spcPts val="0"/>
              </a:spcAft>
              <a:buNone/>
              <a:defRPr sz="1100" b="1" i="0" u="none" strike="noStrike" cap="none">
                <a:solidFill>
                  <a:schemeClr val="dk1"/>
                </a:solidFill>
                <a:latin typeface="Tahoma"/>
                <a:ea typeface="Tahoma"/>
                <a:cs typeface="Tahoma"/>
                <a:sym typeface="Tahoma"/>
              </a:defRPr>
            </a:lvl4pPr>
            <a:lvl5pPr marL="0" marR="0" lvl="4" indent="0" algn="ctr" rtl="0">
              <a:spcBef>
                <a:spcPts val="0"/>
              </a:spcBef>
              <a:spcAft>
                <a:spcPts val="0"/>
              </a:spcAft>
              <a:buNone/>
              <a:defRPr sz="1100" b="1" i="0" u="none" strike="noStrike" cap="none">
                <a:solidFill>
                  <a:schemeClr val="dk1"/>
                </a:solidFill>
                <a:latin typeface="Tahoma"/>
                <a:ea typeface="Tahoma"/>
                <a:cs typeface="Tahoma"/>
                <a:sym typeface="Tahoma"/>
              </a:defRPr>
            </a:lvl5pPr>
            <a:lvl6pPr marL="0" marR="0" lvl="5" indent="0" algn="ctr" rtl="0">
              <a:spcBef>
                <a:spcPts val="0"/>
              </a:spcBef>
              <a:spcAft>
                <a:spcPts val="0"/>
              </a:spcAft>
              <a:buNone/>
              <a:defRPr sz="1100" b="1" i="0" u="none" strike="noStrike" cap="none">
                <a:solidFill>
                  <a:schemeClr val="dk1"/>
                </a:solidFill>
                <a:latin typeface="Tahoma"/>
                <a:ea typeface="Tahoma"/>
                <a:cs typeface="Tahoma"/>
                <a:sym typeface="Tahoma"/>
              </a:defRPr>
            </a:lvl6pPr>
            <a:lvl7pPr marL="0" marR="0" lvl="6" indent="0" algn="ctr" rtl="0">
              <a:spcBef>
                <a:spcPts val="0"/>
              </a:spcBef>
              <a:spcAft>
                <a:spcPts val="0"/>
              </a:spcAft>
              <a:buNone/>
              <a:defRPr sz="1100" b="1" i="0" u="none" strike="noStrike" cap="none">
                <a:solidFill>
                  <a:schemeClr val="dk1"/>
                </a:solidFill>
                <a:latin typeface="Tahoma"/>
                <a:ea typeface="Tahoma"/>
                <a:cs typeface="Tahoma"/>
                <a:sym typeface="Tahoma"/>
              </a:defRPr>
            </a:lvl7pPr>
            <a:lvl8pPr marL="0" marR="0" lvl="7" indent="0" algn="ctr" rtl="0">
              <a:spcBef>
                <a:spcPts val="0"/>
              </a:spcBef>
              <a:spcAft>
                <a:spcPts val="0"/>
              </a:spcAft>
              <a:buNone/>
              <a:defRPr sz="1100" b="1" i="0" u="none" strike="noStrike" cap="none">
                <a:solidFill>
                  <a:schemeClr val="dk1"/>
                </a:solidFill>
                <a:latin typeface="Tahoma"/>
                <a:ea typeface="Tahoma"/>
                <a:cs typeface="Tahoma"/>
                <a:sym typeface="Tahoma"/>
              </a:defRPr>
            </a:lvl8pPr>
            <a:lvl9pPr marL="0" marR="0" lvl="8" indent="0" algn="ctr" rtl="0">
              <a:spcBef>
                <a:spcPts val="0"/>
              </a:spcBef>
              <a:spcAft>
                <a:spcPts val="0"/>
              </a:spcAft>
              <a:buNone/>
              <a:defRPr sz="1100" b="1" i="0" u="none" strike="noStrike" cap="none">
                <a:solidFill>
                  <a:schemeClr val="dk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5">
            <a:alphaModFix/>
          </a:blip>
          <a:srcRect/>
          <a:stretch/>
        </p:blipFill>
        <p:spPr>
          <a:xfrm>
            <a:off x="98425" y="6457950"/>
            <a:ext cx="596900" cy="285750"/>
          </a:xfrm>
          <a:prstGeom prst="rect">
            <a:avLst/>
          </a:prstGeom>
          <a:noFill/>
          <a:ln>
            <a:noFill/>
          </a:ln>
        </p:spPr>
      </p:pic>
      <p:pic>
        <p:nvPicPr>
          <p:cNvPr id="16" name="Google Shape;16;p1"/>
          <p:cNvPicPr preferRelativeResize="0"/>
          <p:nvPr/>
        </p:nvPicPr>
        <p:blipFill rotWithShape="1">
          <a:blip r:embed="rId6">
            <a:alphaModFix/>
          </a:blip>
          <a:srcRect/>
          <a:stretch/>
        </p:blipFill>
        <p:spPr>
          <a:xfrm>
            <a:off x="8131175" y="6438900"/>
            <a:ext cx="9144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lac1@nave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aterfog9580@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456084" y="2060997"/>
            <a:ext cx="8231832" cy="14398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b="1"/>
              <a:t>RocksDB Festival</a:t>
            </a:r>
            <a:endParaRPr b="1"/>
          </a:p>
        </p:txBody>
      </p:sp>
      <p:sp>
        <p:nvSpPr>
          <p:cNvPr id="37" name="Google Shape;37;p5"/>
          <p:cNvSpPr txBox="1"/>
          <p:nvPr/>
        </p:nvSpPr>
        <p:spPr>
          <a:xfrm>
            <a:off x="745425" y="3861050"/>
            <a:ext cx="7861800" cy="209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Noto Sans Symbols"/>
              <a:buNone/>
            </a:pPr>
            <a:r>
              <a:rPr lang="en-US" sz="2000" b="0" i="0" u="none" strike="noStrike" cap="none">
                <a:solidFill>
                  <a:schemeClr val="dk1"/>
                </a:solidFill>
                <a:latin typeface="Tahoma"/>
                <a:ea typeface="Tahoma"/>
                <a:cs typeface="Tahoma"/>
                <a:sym typeface="Tahoma"/>
              </a:rPr>
              <a:t>Supported by IITP, StarLab. </a:t>
            </a:r>
            <a:endParaRPr/>
          </a:p>
          <a:p>
            <a:pPr marL="0" marR="0" lvl="0" indent="0" algn="ctr" rtl="0">
              <a:spcBef>
                <a:spcPts val="0"/>
              </a:spcBef>
              <a:spcAft>
                <a:spcPts val="0"/>
              </a:spcAft>
              <a:buClr>
                <a:schemeClr val="dk1"/>
              </a:buClr>
              <a:buSzPts val="2000"/>
              <a:buFont typeface="Noto Sans Symbols"/>
              <a:buNone/>
            </a:pPr>
            <a:endParaRPr sz="2000" b="0" i="0" u="none" strike="noStrike" cap="none">
              <a:solidFill>
                <a:schemeClr val="dk1"/>
              </a:solidFill>
              <a:latin typeface="Tahoma"/>
              <a:ea typeface="Tahoma"/>
              <a:cs typeface="Tahoma"/>
              <a:sym typeface="Tahoma"/>
            </a:endParaRPr>
          </a:p>
          <a:p>
            <a:pPr marL="0" marR="0" lvl="0" indent="0" algn="ctr" rtl="0">
              <a:spcBef>
                <a:spcPts val="0"/>
              </a:spcBef>
              <a:spcAft>
                <a:spcPts val="0"/>
              </a:spcAft>
              <a:buClr>
                <a:schemeClr val="dk1"/>
              </a:buClr>
              <a:buSzPts val="1800"/>
              <a:buFont typeface="Noto Sans Symbols"/>
              <a:buNone/>
            </a:pPr>
            <a:endParaRPr sz="1800" b="0" i="0" u="none" strike="noStrike" cap="none">
              <a:solidFill>
                <a:schemeClr val="dk1"/>
              </a:solidFill>
              <a:latin typeface="Tahoma"/>
              <a:ea typeface="Tahoma"/>
              <a:cs typeface="Tahoma"/>
              <a:sym typeface="Tahoma"/>
            </a:endParaRPr>
          </a:p>
          <a:p>
            <a:pPr marL="0" marR="0" lvl="0" indent="0" algn="ctr" rtl="0">
              <a:spcBef>
                <a:spcPts val="0"/>
              </a:spcBef>
              <a:spcAft>
                <a:spcPts val="0"/>
              </a:spcAft>
              <a:buClr>
                <a:schemeClr val="dk1"/>
              </a:buClr>
              <a:buSzPts val="1800"/>
              <a:buFont typeface="Noto Sans Symbols"/>
              <a:buNone/>
            </a:pPr>
            <a:r>
              <a:rPr lang="en-US" sz="1800" b="0" i="0" u="none" strike="noStrike" cap="none">
                <a:solidFill>
                  <a:schemeClr val="dk1"/>
                </a:solidFill>
                <a:latin typeface="Tahoma"/>
                <a:ea typeface="Tahoma"/>
                <a:cs typeface="Tahoma"/>
                <a:sym typeface="Tahoma"/>
              </a:rPr>
              <a:t>July </a:t>
            </a:r>
            <a:r>
              <a:rPr lang="en-US" sz="1800">
                <a:solidFill>
                  <a:schemeClr val="dk1"/>
                </a:solidFill>
                <a:latin typeface="Tahoma"/>
                <a:ea typeface="Tahoma"/>
                <a:cs typeface="Tahoma"/>
                <a:sym typeface="Tahoma"/>
              </a:rPr>
              <a:t>26</a:t>
            </a:r>
            <a:r>
              <a:rPr lang="en-US" sz="1800" b="0" i="0" u="none" strike="noStrike" cap="none">
                <a:solidFill>
                  <a:schemeClr val="dk1"/>
                </a:solidFill>
                <a:latin typeface="Tahoma"/>
                <a:ea typeface="Tahoma"/>
                <a:cs typeface="Tahoma"/>
                <a:sym typeface="Tahoma"/>
              </a:rPr>
              <a:t>, 2021</a:t>
            </a:r>
            <a:endParaRPr sz="1800" b="0" i="0" u="none" strike="noStrike" cap="none">
              <a:solidFill>
                <a:schemeClr val="dk1"/>
              </a:solidFill>
              <a:latin typeface="Tahoma"/>
              <a:ea typeface="Tahoma"/>
              <a:cs typeface="Tahoma"/>
              <a:sym typeface="Tahoma"/>
            </a:endParaRPr>
          </a:p>
          <a:p>
            <a:pPr marL="0" marR="0" lvl="0" indent="0" algn="ctr" rtl="0">
              <a:spcBef>
                <a:spcPts val="0"/>
              </a:spcBef>
              <a:spcAft>
                <a:spcPts val="0"/>
              </a:spcAft>
              <a:buClr>
                <a:schemeClr val="dk1"/>
              </a:buClr>
              <a:buSzPts val="1800"/>
              <a:buFont typeface="Noto Sans Symbols"/>
              <a:buNone/>
            </a:pPr>
            <a:r>
              <a:rPr lang="en-US" sz="1800" i="0" u="none" strike="noStrike" cap="none">
                <a:solidFill>
                  <a:schemeClr val="dk1"/>
                </a:solidFill>
              </a:rPr>
              <a:t>강정현, 김산, 허진</a:t>
            </a:r>
            <a:endParaRPr sz="1800" i="0" u="none" strike="noStrike" cap="none">
              <a:solidFill>
                <a:schemeClr val="dk1"/>
              </a:solidFill>
            </a:endParaRPr>
          </a:p>
          <a:p>
            <a:pPr marL="0" marR="0" lvl="0" indent="0" algn="ctr" rtl="0">
              <a:spcBef>
                <a:spcPts val="0"/>
              </a:spcBef>
              <a:spcAft>
                <a:spcPts val="0"/>
              </a:spcAft>
              <a:buClr>
                <a:schemeClr val="dk1"/>
              </a:buClr>
              <a:buSzPts val="1800"/>
              <a:buFont typeface="Noto Sans Symbols"/>
              <a:buNone/>
            </a:pPr>
            <a:r>
              <a:rPr lang="en-US" sz="1800" b="0" i="0" strike="noStrike" cap="none">
                <a:solidFill>
                  <a:schemeClr val="hlink"/>
                </a:solidFill>
                <a:uFill>
                  <a:noFill/>
                </a:uFill>
                <a:latin typeface="Tahoma"/>
                <a:ea typeface="Tahoma"/>
                <a:cs typeface="Tahoma"/>
                <a:sym typeface="Tahoma"/>
                <a:hlinkClick r:id="rId3"/>
              </a:rPr>
              <a:t>rilac1@naver.com</a:t>
            </a:r>
            <a:r>
              <a:rPr lang="en-US" sz="1800" b="0" i="0" strike="noStrike" cap="none">
                <a:solidFill>
                  <a:schemeClr val="dk1"/>
                </a:solidFill>
                <a:latin typeface="Tahoma"/>
                <a:ea typeface="Tahoma"/>
                <a:cs typeface="Tahoma"/>
                <a:sym typeface="Tahoma"/>
              </a:rPr>
              <a:t>, </a:t>
            </a:r>
            <a:r>
              <a:rPr lang="en-US" sz="1800" b="0" i="0" strike="noStrike" cap="none">
                <a:solidFill>
                  <a:schemeClr val="hlink"/>
                </a:solidFill>
                <a:uFill>
                  <a:noFill/>
                </a:uFill>
                <a:latin typeface="Tahoma"/>
                <a:ea typeface="Tahoma"/>
                <a:cs typeface="Tahoma"/>
                <a:sym typeface="Tahoma"/>
                <a:hlinkClick r:id="rId4"/>
              </a:rPr>
              <a:t>waterfog9580@gmail.com</a:t>
            </a:r>
            <a:r>
              <a:rPr lang="en-US" sz="1800" b="0" i="0" strike="noStrike" cap="none">
                <a:solidFill>
                  <a:schemeClr val="dk1"/>
                </a:solidFill>
                <a:latin typeface="Tahoma"/>
                <a:ea typeface="Tahoma"/>
                <a:cs typeface="Tahoma"/>
                <a:sym typeface="Tahoma"/>
              </a:rPr>
              <a:t>, </a:t>
            </a:r>
            <a:r>
              <a:rPr lang="en-US" sz="1800">
                <a:solidFill>
                  <a:srgbClr val="FF0000"/>
                </a:solidFill>
                <a:latin typeface="Tahoma"/>
                <a:ea typeface="Tahoma"/>
                <a:cs typeface="Tahoma"/>
                <a:sym typeface="Tahoma"/>
              </a:rPr>
              <a:t>jinh2352@gmail.com</a:t>
            </a:r>
            <a:r>
              <a:rPr lang="en-US" sz="1800" b="0" i="0" strike="noStrike" cap="none">
                <a:solidFill>
                  <a:schemeClr val="dk1"/>
                </a:solidFill>
                <a:latin typeface="Tahoma"/>
                <a:ea typeface="Tahoma"/>
                <a:cs typeface="Tahoma"/>
                <a:sym typeface="Tahoma"/>
              </a:rPr>
              <a:t> </a:t>
            </a:r>
            <a:r>
              <a:rPr lang="en-US" sz="1800" b="0" i="0" u="none" strike="noStrike" cap="none">
                <a:solidFill>
                  <a:schemeClr val="dk1"/>
                </a:solidFill>
                <a:latin typeface="Tahoma"/>
                <a:ea typeface="Tahoma"/>
                <a:cs typeface="Tahoma"/>
                <a:sym typeface="Tahoma"/>
              </a:rPr>
              <a:t> </a:t>
            </a:r>
            <a:endParaRPr>
              <a:solidFill>
                <a:srgbClr val="FF0000"/>
              </a:solidFill>
            </a:endParaRPr>
          </a:p>
          <a:p>
            <a:pPr marL="0" marR="0" lvl="0" indent="0" algn="ctr" rtl="0">
              <a:spcBef>
                <a:spcPts val="0"/>
              </a:spcBef>
              <a:spcAft>
                <a:spcPts val="0"/>
              </a:spcAft>
              <a:buClr>
                <a:schemeClr val="dk1"/>
              </a:buClr>
              <a:buSzPts val="1800"/>
              <a:buFont typeface="Noto Sans Symbols"/>
              <a:buNone/>
            </a:pPr>
            <a:r>
              <a:rPr lang="en-US" sz="1800">
                <a:solidFill>
                  <a:schemeClr val="dk1"/>
                </a:solidFill>
              </a:rPr>
              <a:t>Team: JSJ</a:t>
            </a:r>
            <a:r>
              <a:rPr lang="en-US" sz="1800" b="0" i="0" u="none" strike="noStrike" cap="none">
                <a:solidFill>
                  <a:schemeClr val="dk1"/>
                </a:solidFill>
                <a:latin typeface="Tahoma"/>
                <a:ea typeface="Tahoma"/>
                <a:cs typeface="Tahoma"/>
                <a:sym typeface="Tahoma"/>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txBox="1"/>
          <p:nvPr/>
        </p:nvSpPr>
        <p:spPr>
          <a:xfrm>
            <a:off x="2224150" y="2877863"/>
            <a:ext cx="92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Client</a:t>
            </a:r>
            <a:endParaRPr sz="1800" b="1"/>
          </a:p>
        </p:txBody>
      </p:sp>
      <p:sp>
        <p:nvSpPr>
          <p:cNvPr id="181" name="Google Shape;181;p14"/>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82" name="Google Shape;182;p14"/>
          <p:cNvSpPr txBox="1">
            <a:spLocks noGrp="1"/>
          </p:cNvSpPr>
          <p:nvPr>
            <p:ph type="body" idx="1"/>
          </p:nvPr>
        </p:nvSpPr>
        <p:spPr>
          <a:xfrm>
            <a:off x="250825" y="836621"/>
            <a:ext cx="8642400" cy="820800"/>
          </a:xfrm>
          <a:prstGeom prst="rect">
            <a:avLst/>
          </a:prstGeom>
          <a:noFill/>
          <a:ln>
            <a:noFill/>
          </a:ln>
        </p:spPr>
        <p:txBody>
          <a:bodyPr spcFirstLastPara="1" wrap="square" lIns="91425" tIns="45700" rIns="91425" bIns="45700" anchor="t" anchorCtr="0">
            <a:spAutoFit/>
          </a:bodyPr>
          <a:lstStyle/>
          <a:p>
            <a:pPr marL="342900" lvl="0" indent="-342900" algn="l" rtl="0">
              <a:spcBef>
                <a:spcPts val="0"/>
              </a:spcBef>
              <a:spcAft>
                <a:spcPts val="0"/>
              </a:spcAft>
              <a:buSzPts val="1680"/>
              <a:buChar char="•"/>
            </a:pPr>
            <a:r>
              <a:rPr lang="en-US"/>
              <a:t>Netflix</a:t>
            </a:r>
            <a:endParaRPr/>
          </a:p>
          <a:p>
            <a:pPr marL="742950" lvl="1" indent="-285750" algn="l" rtl="0">
              <a:spcBef>
                <a:spcPts val="400"/>
              </a:spcBef>
              <a:spcAft>
                <a:spcPts val="0"/>
              </a:spcAft>
              <a:buSzPts val="1400"/>
              <a:buChar char="✔"/>
            </a:pPr>
            <a:r>
              <a:rPr lang="en-US"/>
              <a:t>EVCache</a:t>
            </a:r>
            <a:endParaRPr/>
          </a:p>
        </p:txBody>
      </p:sp>
      <p:sp>
        <p:nvSpPr>
          <p:cNvPr id="183" name="Google Shape;183;p14"/>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10</a:t>
            </a:fld>
            <a:endParaRPr sz="1100" b="1" i="0" u="none" strike="noStrike" cap="none">
              <a:solidFill>
                <a:schemeClr val="dk1"/>
              </a:solidFill>
              <a:latin typeface="Tahoma"/>
              <a:ea typeface="Tahoma"/>
              <a:cs typeface="Tahoma"/>
              <a:sym typeface="Tahoma"/>
            </a:endParaRPr>
          </a:p>
        </p:txBody>
      </p:sp>
      <p:grpSp>
        <p:nvGrpSpPr>
          <p:cNvPr id="184" name="Google Shape;184;p14"/>
          <p:cNvGrpSpPr/>
          <p:nvPr/>
        </p:nvGrpSpPr>
        <p:grpSpPr>
          <a:xfrm>
            <a:off x="5743119" y="1386670"/>
            <a:ext cx="2594092" cy="1489875"/>
            <a:chOff x="5106200" y="1470075"/>
            <a:chExt cx="2856300" cy="1489875"/>
          </a:xfrm>
        </p:grpSpPr>
        <p:sp>
          <p:nvSpPr>
            <p:cNvPr id="185" name="Google Shape;185;p14"/>
            <p:cNvSpPr/>
            <p:nvPr/>
          </p:nvSpPr>
          <p:spPr>
            <a:xfrm>
              <a:off x="5487200" y="147007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186" name="Google Shape;186;p14"/>
            <p:cNvSpPr/>
            <p:nvPr/>
          </p:nvSpPr>
          <p:spPr>
            <a:xfrm>
              <a:off x="5324650" y="165742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187" name="Google Shape;187;p14"/>
            <p:cNvSpPr/>
            <p:nvPr/>
          </p:nvSpPr>
          <p:spPr>
            <a:xfrm>
              <a:off x="5106200" y="1884450"/>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CC0000"/>
                  </a:solidFill>
                </a:rPr>
                <a:t>EVCache</a:t>
              </a:r>
              <a:endParaRPr sz="1800" b="1">
                <a:solidFill>
                  <a:srgbClr val="CC0000"/>
                </a:solidFill>
              </a:endParaRPr>
            </a:p>
            <a:p>
              <a:pPr marL="0" lvl="0" indent="0" algn="ctr" rtl="0">
                <a:spcBef>
                  <a:spcPts val="0"/>
                </a:spcBef>
                <a:spcAft>
                  <a:spcPts val="0"/>
                </a:spcAft>
                <a:buNone/>
              </a:pPr>
              <a:r>
                <a:rPr lang="en-US" sz="1800" b="1">
                  <a:solidFill>
                    <a:srgbClr val="CC0000"/>
                  </a:solidFill>
                </a:rPr>
                <a:t>Cluster</a:t>
              </a:r>
              <a:endParaRPr sz="1800" b="1">
                <a:solidFill>
                  <a:srgbClr val="CC0000"/>
                </a:solidFill>
              </a:endParaRPr>
            </a:p>
          </p:txBody>
        </p:sp>
      </p:grpSp>
      <p:cxnSp>
        <p:nvCxnSpPr>
          <p:cNvPr id="188" name="Google Shape;188;p14"/>
          <p:cNvCxnSpPr/>
          <p:nvPr/>
        </p:nvCxnSpPr>
        <p:spPr>
          <a:xfrm>
            <a:off x="465350" y="2283387"/>
            <a:ext cx="1204800" cy="14400"/>
          </a:xfrm>
          <a:prstGeom prst="straightConnector1">
            <a:avLst/>
          </a:prstGeom>
          <a:noFill/>
          <a:ln w="28575" cap="flat" cmpd="sng">
            <a:solidFill>
              <a:schemeClr val="dk1"/>
            </a:solidFill>
            <a:prstDash val="solid"/>
            <a:round/>
            <a:headEnd type="none" w="med" len="med"/>
            <a:tailEnd type="triangle" w="med" len="med"/>
          </a:ln>
        </p:spPr>
      </p:cxnSp>
      <p:cxnSp>
        <p:nvCxnSpPr>
          <p:cNvPr id="189" name="Google Shape;189;p14"/>
          <p:cNvCxnSpPr/>
          <p:nvPr/>
        </p:nvCxnSpPr>
        <p:spPr>
          <a:xfrm>
            <a:off x="465350" y="2511537"/>
            <a:ext cx="1204800" cy="14400"/>
          </a:xfrm>
          <a:prstGeom prst="straightConnector1">
            <a:avLst/>
          </a:prstGeom>
          <a:noFill/>
          <a:ln w="28575" cap="flat" cmpd="sng">
            <a:solidFill>
              <a:schemeClr val="dk1"/>
            </a:solidFill>
            <a:prstDash val="solid"/>
            <a:round/>
            <a:headEnd type="none" w="med" len="med"/>
            <a:tailEnd type="triangle" w="med" len="med"/>
          </a:ln>
        </p:spPr>
      </p:cxnSp>
      <p:cxnSp>
        <p:nvCxnSpPr>
          <p:cNvPr id="190" name="Google Shape;190;p14"/>
          <p:cNvCxnSpPr/>
          <p:nvPr/>
        </p:nvCxnSpPr>
        <p:spPr>
          <a:xfrm>
            <a:off x="465350" y="2739687"/>
            <a:ext cx="1204800" cy="14400"/>
          </a:xfrm>
          <a:prstGeom prst="straightConnector1">
            <a:avLst/>
          </a:prstGeom>
          <a:noFill/>
          <a:ln w="28575" cap="flat" cmpd="sng">
            <a:solidFill>
              <a:schemeClr val="dk1"/>
            </a:solidFill>
            <a:prstDash val="solid"/>
            <a:round/>
            <a:headEnd type="none" w="med" len="med"/>
            <a:tailEnd type="triangle" w="med" len="med"/>
          </a:ln>
        </p:spPr>
      </p:cxnSp>
      <p:sp>
        <p:nvSpPr>
          <p:cNvPr id="191" name="Google Shape;191;p14"/>
          <p:cNvSpPr txBox="1"/>
          <p:nvPr/>
        </p:nvSpPr>
        <p:spPr>
          <a:xfrm>
            <a:off x="185150" y="1795425"/>
            <a:ext cx="1765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1. Client Request</a:t>
            </a:r>
            <a:endParaRPr sz="1500" b="1"/>
          </a:p>
        </p:txBody>
      </p:sp>
      <p:grpSp>
        <p:nvGrpSpPr>
          <p:cNvPr id="192" name="Google Shape;192;p14"/>
          <p:cNvGrpSpPr/>
          <p:nvPr/>
        </p:nvGrpSpPr>
        <p:grpSpPr>
          <a:xfrm>
            <a:off x="1787538" y="4303035"/>
            <a:ext cx="1803250" cy="1813650"/>
            <a:chOff x="1675718" y="4303035"/>
            <a:chExt cx="1803250" cy="1813650"/>
          </a:xfrm>
        </p:grpSpPr>
        <p:sp>
          <p:nvSpPr>
            <p:cNvPr id="193" name="Google Shape;193;p14"/>
            <p:cNvSpPr/>
            <p:nvPr/>
          </p:nvSpPr>
          <p:spPr>
            <a:xfrm>
              <a:off x="1974950" y="4590950"/>
              <a:ext cx="1204800" cy="1237800"/>
            </a:xfrm>
            <a:prstGeom prst="roundRect">
              <a:avLst>
                <a:gd name="adj" fmla="val 16667"/>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2242150" y="430303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2404260" y="430303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flipH="1">
              <a:off x="2556665" y="430303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2709065" y="430303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flipH="1">
              <a:off x="2861465" y="430303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2257497" y="588658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flipH="1">
              <a:off x="2419607" y="588658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2572013" y="588658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flipH="1">
              <a:off x="2724413" y="588658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flipH="1">
              <a:off x="2876813" y="588658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flipH="1">
              <a:off x="3353718" y="4785140"/>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5400000" flipH="1">
              <a:off x="3353718" y="4947250"/>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rot="5400000" flipH="1">
              <a:off x="3353718" y="509965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flipH="1">
              <a:off x="3353718" y="525205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flipH="1">
              <a:off x="3353718" y="540445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flipH="1">
              <a:off x="1780568" y="540445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flipH="1">
              <a:off x="1780568" y="5242345"/>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flipH="1">
              <a:off x="1780568" y="5089940"/>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flipH="1">
              <a:off x="1780568" y="4937540"/>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5400000" flipH="1">
              <a:off x="1780568" y="4785140"/>
              <a:ext cx="20400" cy="230100"/>
            </a:xfrm>
            <a:prstGeom prst="flowChartAlternateProcess">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txBox="1"/>
            <p:nvPr/>
          </p:nvSpPr>
          <p:spPr>
            <a:xfrm>
              <a:off x="2010800" y="4840400"/>
              <a:ext cx="1133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Similars</a:t>
              </a:r>
              <a:endParaRPr sz="1800" b="1"/>
            </a:p>
            <a:p>
              <a:pPr marL="0" lvl="0" indent="0" algn="l" rtl="0">
                <a:spcBef>
                  <a:spcPts val="0"/>
                </a:spcBef>
                <a:spcAft>
                  <a:spcPts val="0"/>
                </a:spcAft>
                <a:buNone/>
              </a:pPr>
              <a:r>
                <a:rPr lang="en-US" sz="1800" b="1"/>
                <a:t>Service</a:t>
              </a:r>
              <a:endParaRPr sz="1800" b="1"/>
            </a:p>
          </p:txBody>
        </p:sp>
      </p:grpSp>
      <p:cxnSp>
        <p:nvCxnSpPr>
          <p:cNvPr id="215" name="Google Shape;215;p14"/>
          <p:cNvCxnSpPr>
            <a:stCxn id="206" idx="0"/>
            <a:endCxn id="216" idx="2"/>
          </p:cNvCxnSpPr>
          <p:nvPr/>
        </p:nvCxnSpPr>
        <p:spPr>
          <a:xfrm>
            <a:off x="3590788" y="5214705"/>
            <a:ext cx="2190000" cy="5400"/>
          </a:xfrm>
          <a:prstGeom prst="straightConnector1">
            <a:avLst/>
          </a:prstGeom>
          <a:noFill/>
          <a:ln w="28575" cap="flat" cmpd="sng">
            <a:solidFill>
              <a:schemeClr val="dk1"/>
            </a:solidFill>
            <a:prstDash val="solid"/>
            <a:round/>
            <a:headEnd type="triangle" w="med" len="med"/>
            <a:tailEnd type="triangle" w="med" len="med"/>
          </a:ln>
        </p:spPr>
      </p:cxnSp>
      <p:sp>
        <p:nvSpPr>
          <p:cNvPr id="217" name="Google Shape;217;p14"/>
          <p:cNvSpPr txBox="1"/>
          <p:nvPr/>
        </p:nvSpPr>
        <p:spPr>
          <a:xfrm>
            <a:off x="4027863" y="1702363"/>
            <a:ext cx="125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2. Get from EVCache</a:t>
            </a:r>
            <a:endParaRPr sz="1500" b="1"/>
          </a:p>
        </p:txBody>
      </p:sp>
      <p:cxnSp>
        <p:nvCxnSpPr>
          <p:cNvPr id="218" name="Google Shape;218;p14"/>
          <p:cNvCxnSpPr/>
          <p:nvPr/>
        </p:nvCxnSpPr>
        <p:spPr>
          <a:xfrm flipH="1">
            <a:off x="2678800" y="3263363"/>
            <a:ext cx="6900" cy="963600"/>
          </a:xfrm>
          <a:prstGeom prst="straightConnector1">
            <a:avLst/>
          </a:prstGeom>
          <a:noFill/>
          <a:ln w="28575" cap="flat" cmpd="sng">
            <a:solidFill>
              <a:schemeClr val="dk1"/>
            </a:solidFill>
            <a:prstDash val="solid"/>
            <a:round/>
            <a:headEnd type="triangle" w="med" len="med"/>
            <a:tailEnd type="triangle" w="med" len="med"/>
          </a:ln>
        </p:spPr>
      </p:cxnSp>
      <p:sp>
        <p:nvSpPr>
          <p:cNvPr id="219" name="Google Shape;219;p14"/>
          <p:cNvSpPr txBox="1"/>
          <p:nvPr/>
        </p:nvSpPr>
        <p:spPr>
          <a:xfrm>
            <a:off x="250825" y="3396750"/>
            <a:ext cx="2340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3. On Cache Miss, call the Similars Service to get this data</a:t>
            </a:r>
            <a:endParaRPr sz="1500" b="1"/>
          </a:p>
        </p:txBody>
      </p:sp>
      <p:cxnSp>
        <p:nvCxnSpPr>
          <p:cNvPr id="220" name="Google Shape;220;p14"/>
          <p:cNvCxnSpPr>
            <a:stCxn id="206" idx="0"/>
            <a:endCxn id="187" idx="2"/>
          </p:cNvCxnSpPr>
          <p:nvPr/>
        </p:nvCxnSpPr>
        <p:spPr>
          <a:xfrm rot="10800000" flipH="1">
            <a:off x="3590788" y="2393805"/>
            <a:ext cx="2152200" cy="2820900"/>
          </a:xfrm>
          <a:prstGeom prst="straightConnector1">
            <a:avLst/>
          </a:prstGeom>
          <a:noFill/>
          <a:ln w="28575" cap="flat" cmpd="sng">
            <a:solidFill>
              <a:schemeClr val="dk1"/>
            </a:solidFill>
            <a:prstDash val="solid"/>
            <a:round/>
            <a:headEnd type="none" w="med" len="med"/>
            <a:tailEnd type="triangle" w="med" len="med"/>
          </a:ln>
        </p:spPr>
      </p:cxnSp>
      <p:sp>
        <p:nvSpPr>
          <p:cNvPr id="221" name="Google Shape;221;p14"/>
          <p:cNvSpPr txBox="1"/>
          <p:nvPr/>
        </p:nvSpPr>
        <p:spPr>
          <a:xfrm>
            <a:off x="4978750" y="3508475"/>
            <a:ext cx="273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5. Write to EVCache</a:t>
            </a:r>
            <a:endParaRPr sz="1500" b="1"/>
          </a:p>
        </p:txBody>
      </p:sp>
      <p:sp>
        <p:nvSpPr>
          <p:cNvPr id="222" name="Google Shape;222;p14"/>
          <p:cNvSpPr txBox="1"/>
          <p:nvPr/>
        </p:nvSpPr>
        <p:spPr>
          <a:xfrm>
            <a:off x="3790425" y="5287985"/>
            <a:ext cx="195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4. Get from SDB or compute it</a:t>
            </a:r>
            <a:endParaRPr sz="1500" b="1"/>
          </a:p>
        </p:txBody>
      </p:sp>
      <p:cxnSp>
        <p:nvCxnSpPr>
          <p:cNvPr id="223" name="Google Shape;223;p14"/>
          <p:cNvCxnSpPr>
            <a:stCxn id="224" idx="3"/>
            <a:endCxn id="187" idx="2"/>
          </p:cNvCxnSpPr>
          <p:nvPr/>
        </p:nvCxnSpPr>
        <p:spPr>
          <a:xfrm>
            <a:off x="3572319" y="2392355"/>
            <a:ext cx="2170800" cy="1500"/>
          </a:xfrm>
          <a:prstGeom prst="straightConnector1">
            <a:avLst/>
          </a:prstGeom>
          <a:noFill/>
          <a:ln w="28575" cap="flat" cmpd="sng">
            <a:solidFill>
              <a:schemeClr val="dk1"/>
            </a:solidFill>
            <a:prstDash val="solid"/>
            <a:round/>
            <a:headEnd type="triangle" w="med" len="med"/>
            <a:tailEnd type="triangle" w="med" len="med"/>
          </a:ln>
        </p:spPr>
      </p:cxnSp>
      <p:grpSp>
        <p:nvGrpSpPr>
          <p:cNvPr id="225" name="Google Shape;225;p14"/>
          <p:cNvGrpSpPr/>
          <p:nvPr/>
        </p:nvGrpSpPr>
        <p:grpSpPr>
          <a:xfrm>
            <a:off x="5773560" y="4475072"/>
            <a:ext cx="2340036" cy="1489860"/>
            <a:chOff x="5942750" y="4464927"/>
            <a:chExt cx="2340036" cy="1489860"/>
          </a:xfrm>
        </p:grpSpPr>
        <p:sp>
          <p:nvSpPr>
            <p:cNvPr id="216" name="Google Shape;216;p14"/>
            <p:cNvSpPr/>
            <p:nvPr/>
          </p:nvSpPr>
          <p:spPr>
            <a:xfrm>
              <a:off x="5942750" y="4464927"/>
              <a:ext cx="2340036" cy="1489860"/>
            </a:xfrm>
            <a:prstGeom prst="cloud">
              <a:avLst/>
            </a:prstGeom>
            <a:solidFill>
              <a:srgbClr val="76A5AF"/>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txBox="1"/>
            <p:nvPr/>
          </p:nvSpPr>
          <p:spPr>
            <a:xfrm>
              <a:off x="6465620" y="4774074"/>
              <a:ext cx="141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rPr>
                <a:t>Amazon</a:t>
              </a:r>
              <a:endParaRPr sz="1800" b="1">
                <a:solidFill>
                  <a:schemeClr val="lt1"/>
                </a:solidFill>
              </a:endParaRPr>
            </a:p>
            <a:p>
              <a:pPr marL="0" lvl="0" indent="0" algn="l" rtl="0">
                <a:spcBef>
                  <a:spcPts val="0"/>
                </a:spcBef>
                <a:spcAft>
                  <a:spcPts val="0"/>
                </a:spcAft>
                <a:buNone/>
              </a:pPr>
              <a:r>
                <a:rPr lang="en-US" sz="1800" b="1">
                  <a:solidFill>
                    <a:schemeClr val="lt1"/>
                  </a:solidFill>
                </a:rPr>
                <a:t>SimpleDB</a:t>
              </a:r>
              <a:endParaRPr sz="1800" b="1">
                <a:solidFill>
                  <a:schemeClr val="lt1"/>
                </a:solidFill>
              </a:endParaRPr>
            </a:p>
          </p:txBody>
        </p:sp>
      </p:grpSp>
      <p:pic>
        <p:nvPicPr>
          <p:cNvPr id="227" name="Google Shape;227;p14"/>
          <p:cNvPicPr preferRelativeResize="0"/>
          <p:nvPr/>
        </p:nvPicPr>
        <p:blipFill>
          <a:blip r:embed="rId3">
            <a:alphaModFix/>
          </a:blip>
          <a:stretch>
            <a:fillRect/>
          </a:stretch>
        </p:blipFill>
        <p:spPr>
          <a:xfrm>
            <a:off x="1918548" y="1734439"/>
            <a:ext cx="1541260" cy="116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233" name="Google Shape;233;p15"/>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11</a:t>
            </a:fld>
            <a:endParaRPr sz="1100" b="1" i="0" u="none" strike="noStrike" cap="none">
              <a:solidFill>
                <a:schemeClr val="dk1"/>
              </a:solidFill>
              <a:latin typeface="Tahoma"/>
              <a:ea typeface="Tahoma"/>
              <a:cs typeface="Tahoma"/>
              <a:sym typeface="Tahoma"/>
            </a:endParaRPr>
          </a:p>
        </p:txBody>
      </p:sp>
      <p:grpSp>
        <p:nvGrpSpPr>
          <p:cNvPr id="234" name="Google Shape;234;p15"/>
          <p:cNvGrpSpPr/>
          <p:nvPr/>
        </p:nvGrpSpPr>
        <p:grpSpPr>
          <a:xfrm>
            <a:off x="192419" y="1628745"/>
            <a:ext cx="2594092" cy="1489875"/>
            <a:chOff x="5106200" y="1470075"/>
            <a:chExt cx="2856300" cy="1489875"/>
          </a:xfrm>
        </p:grpSpPr>
        <p:sp>
          <p:nvSpPr>
            <p:cNvPr id="235" name="Google Shape;235;p15"/>
            <p:cNvSpPr/>
            <p:nvPr/>
          </p:nvSpPr>
          <p:spPr>
            <a:xfrm>
              <a:off x="5487200" y="147007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236" name="Google Shape;236;p15"/>
            <p:cNvSpPr/>
            <p:nvPr/>
          </p:nvSpPr>
          <p:spPr>
            <a:xfrm>
              <a:off x="5324650" y="165742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237" name="Google Shape;237;p15"/>
            <p:cNvSpPr/>
            <p:nvPr/>
          </p:nvSpPr>
          <p:spPr>
            <a:xfrm>
              <a:off x="5106200" y="1884450"/>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rPr>
                <a:t>EVCache</a:t>
              </a:r>
              <a:endParaRPr sz="1800" b="1">
                <a:solidFill>
                  <a:schemeClr val="dk1"/>
                </a:solidFill>
              </a:endParaRPr>
            </a:p>
            <a:p>
              <a:pPr marL="0" lvl="0" indent="0" algn="ctr" rtl="0">
                <a:spcBef>
                  <a:spcPts val="0"/>
                </a:spcBef>
                <a:spcAft>
                  <a:spcPts val="0"/>
                </a:spcAft>
                <a:buNone/>
              </a:pPr>
              <a:r>
                <a:rPr lang="en-US" sz="1800" b="1">
                  <a:solidFill>
                    <a:schemeClr val="dk1"/>
                  </a:solidFill>
                </a:rPr>
                <a:t>Cluster</a:t>
              </a:r>
              <a:endParaRPr sz="1800" b="1">
                <a:solidFill>
                  <a:schemeClr val="dk1"/>
                </a:solidFill>
              </a:endParaRPr>
            </a:p>
          </p:txBody>
        </p:sp>
      </p:grpSp>
      <p:pic>
        <p:nvPicPr>
          <p:cNvPr id="238" name="Google Shape;238;p15"/>
          <p:cNvPicPr preferRelativeResize="0"/>
          <p:nvPr/>
        </p:nvPicPr>
        <p:blipFill>
          <a:blip r:embed="rId3">
            <a:alphaModFix/>
          </a:blip>
          <a:stretch>
            <a:fillRect/>
          </a:stretch>
        </p:blipFill>
        <p:spPr>
          <a:xfrm>
            <a:off x="3619905" y="823720"/>
            <a:ext cx="3498750" cy="2705600"/>
          </a:xfrm>
          <a:prstGeom prst="rect">
            <a:avLst/>
          </a:prstGeom>
          <a:noFill/>
          <a:ln>
            <a:noFill/>
          </a:ln>
        </p:spPr>
      </p:pic>
      <p:cxnSp>
        <p:nvCxnSpPr>
          <p:cNvPr id="239" name="Google Shape;239;p15"/>
          <p:cNvCxnSpPr/>
          <p:nvPr/>
        </p:nvCxnSpPr>
        <p:spPr>
          <a:xfrm>
            <a:off x="2790225" y="2565350"/>
            <a:ext cx="957600" cy="885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15"/>
          <p:cNvCxnSpPr/>
          <p:nvPr/>
        </p:nvCxnSpPr>
        <p:spPr>
          <a:xfrm rot="10800000" flipH="1">
            <a:off x="2790225" y="903025"/>
            <a:ext cx="957900" cy="752700"/>
          </a:xfrm>
          <a:prstGeom prst="straightConnector1">
            <a:avLst/>
          </a:prstGeom>
          <a:noFill/>
          <a:ln w="9525" cap="flat" cmpd="sng">
            <a:solidFill>
              <a:schemeClr val="dk2"/>
            </a:solidFill>
            <a:prstDash val="solid"/>
            <a:round/>
            <a:headEnd type="none" w="med" len="med"/>
            <a:tailEnd type="triangle" w="med" len="med"/>
          </a:ln>
        </p:spPr>
      </p:cxnSp>
      <p:sp>
        <p:nvSpPr>
          <p:cNvPr id="241" name="Google Shape;241;p15"/>
          <p:cNvSpPr txBox="1"/>
          <p:nvPr/>
        </p:nvSpPr>
        <p:spPr>
          <a:xfrm>
            <a:off x="3619900" y="3376913"/>
            <a:ext cx="380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Ketama consistent hashing algorithm</a:t>
            </a:r>
            <a:endParaRPr sz="1500" b="1"/>
          </a:p>
        </p:txBody>
      </p:sp>
      <p:sp>
        <p:nvSpPr>
          <p:cNvPr id="242" name="Google Shape;242;p15"/>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Memory Only</a:t>
            </a:r>
            <a:endParaRPr/>
          </a:p>
        </p:txBody>
      </p:sp>
      <p:grpSp>
        <p:nvGrpSpPr>
          <p:cNvPr id="243" name="Google Shape;243;p15"/>
          <p:cNvGrpSpPr/>
          <p:nvPr/>
        </p:nvGrpSpPr>
        <p:grpSpPr>
          <a:xfrm>
            <a:off x="1077800" y="3969325"/>
            <a:ext cx="6762000" cy="2356988"/>
            <a:chOff x="1077800" y="4121725"/>
            <a:chExt cx="6762000" cy="2356988"/>
          </a:xfrm>
        </p:grpSpPr>
        <p:sp>
          <p:nvSpPr>
            <p:cNvPr id="244" name="Google Shape;244;p15"/>
            <p:cNvSpPr/>
            <p:nvPr/>
          </p:nvSpPr>
          <p:spPr>
            <a:xfrm>
              <a:off x="1077800" y="4121725"/>
              <a:ext cx="6762000" cy="2329200"/>
            </a:xfrm>
            <a:prstGeom prst="rect">
              <a:avLst/>
            </a:prstGeom>
            <a:solidFill>
              <a:srgbClr val="C9DAF8"/>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3561950" y="5464399"/>
              <a:ext cx="1793700" cy="617400"/>
            </a:xfrm>
            <a:prstGeom prst="rect">
              <a:avLst/>
            </a:prstGeom>
            <a:noFill/>
            <a:ln w="2857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1554050" y="5464399"/>
              <a:ext cx="1793700" cy="617400"/>
            </a:xfrm>
            <a:prstGeom prst="rect">
              <a:avLst/>
            </a:prstGeom>
            <a:noFill/>
            <a:ln w="2857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3592400" y="5032250"/>
              <a:ext cx="1732800" cy="3558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Korea - EVCache</a:t>
              </a:r>
              <a:endParaRPr b="1"/>
            </a:p>
          </p:txBody>
        </p:sp>
        <p:sp>
          <p:nvSpPr>
            <p:cNvPr id="248" name="Google Shape;248;p15"/>
            <p:cNvSpPr/>
            <p:nvPr/>
          </p:nvSpPr>
          <p:spPr>
            <a:xfrm>
              <a:off x="3592400" y="4272525"/>
              <a:ext cx="1732800" cy="355800"/>
            </a:xfrm>
            <a:prstGeom prst="roundRect">
              <a:avLst>
                <a:gd name="adj" fmla="val 16667"/>
              </a:avLst>
            </a:prstGeom>
            <a:solidFill>
              <a:srgbClr val="E6B8A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Client (Korean)</a:t>
              </a:r>
              <a:endParaRPr sz="1600" b="1"/>
            </a:p>
          </p:txBody>
        </p:sp>
        <p:sp>
          <p:nvSpPr>
            <p:cNvPr id="249" name="Google Shape;249;p15"/>
            <p:cNvSpPr/>
            <p:nvPr/>
          </p:nvSpPr>
          <p:spPr>
            <a:xfrm>
              <a:off x="1584500" y="5032250"/>
              <a:ext cx="1732800" cy="3558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American - EVCache</a:t>
              </a:r>
              <a:endParaRPr b="1"/>
            </a:p>
          </p:txBody>
        </p:sp>
        <p:sp>
          <p:nvSpPr>
            <p:cNvPr id="250" name="Google Shape;250;p15"/>
            <p:cNvSpPr/>
            <p:nvPr/>
          </p:nvSpPr>
          <p:spPr>
            <a:xfrm>
              <a:off x="5630750" y="5032250"/>
              <a:ext cx="1732800" cy="3558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England - EVCache</a:t>
              </a:r>
              <a:endParaRPr b="1"/>
            </a:p>
          </p:txBody>
        </p:sp>
        <p:cxnSp>
          <p:nvCxnSpPr>
            <p:cNvPr id="251" name="Google Shape;251;p15"/>
            <p:cNvCxnSpPr>
              <a:stCxn id="248" idx="2"/>
              <a:endCxn id="247" idx="0"/>
            </p:cNvCxnSpPr>
            <p:nvPr/>
          </p:nvCxnSpPr>
          <p:spPr>
            <a:xfrm>
              <a:off x="4458800" y="4628325"/>
              <a:ext cx="0" cy="403800"/>
            </a:xfrm>
            <a:prstGeom prst="straightConnector1">
              <a:avLst/>
            </a:prstGeom>
            <a:noFill/>
            <a:ln w="19050" cap="flat" cmpd="sng">
              <a:solidFill>
                <a:srgbClr val="CC0000"/>
              </a:solidFill>
              <a:prstDash val="solid"/>
              <a:round/>
              <a:headEnd type="none" w="med" len="med"/>
              <a:tailEnd type="triangle" w="med" len="med"/>
            </a:ln>
          </p:spPr>
        </p:cxnSp>
        <p:cxnSp>
          <p:nvCxnSpPr>
            <p:cNvPr id="252" name="Google Shape;252;p15"/>
            <p:cNvCxnSpPr>
              <a:stCxn id="248" idx="2"/>
              <a:endCxn id="249" idx="0"/>
            </p:cNvCxnSpPr>
            <p:nvPr/>
          </p:nvCxnSpPr>
          <p:spPr>
            <a:xfrm flipH="1">
              <a:off x="2450900" y="4628325"/>
              <a:ext cx="2007900" cy="403800"/>
            </a:xfrm>
            <a:prstGeom prst="straightConnector1">
              <a:avLst/>
            </a:prstGeom>
            <a:noFill/>
            <a:ln w="19050" cap="flat" cmpd="sng">
              <a:solidFill>
                <a:srgbClr val="0000FF"/>
              </a:solidFill>
              <a:prstDash val="solid"/>
              <a:round/>
              <a:headEnd type="none" w="med" len="med"/>
              <a:tailEnd type="triangle" w="med" len="med"/>
            </a:ln>
          </p:spPr>
        </p:cxnSp>
        <p:cxnSp>
          <p:nvCxnSpPr>
            <p:cNvPr id="253" name="Google Shape;253;p15"/>
            <p:cNvCxnSpPr>
              <a:stCxn id="248" idx="2"/>
              <a:endCxn id="250" idx="0"/>
            </p:cNvCxnSpPr>
            <p:nvPr/>
          </p:nvCxnSpPr>
          <p:spPr>
            <a:xfrm>
              <a:off x="4458800" y="4628325"/>
              <a:ext cx="2038500" cy="403800"/>
            </a:xfrm>
            <a:prstGeom prst="straightConnector1">
              <a:avLst/>
            </a:prstGeom>
            <a:noFill/>
            <a:ln w="19050" cap="flat" cmpd="sng">
              <a:solidFill>
                <a:srgbClr val="0000FF"/>
              </a:solidFill>
              <a:prstDash val="solid"/>
              <a:round/>
              <a:headEnd type="none" w="med" len="med"/>
              <a:tailEnd type="triangle" w="med" len="med"/>
            </a:ln>
          </p:spPr>
        </p:cxnSp>
        <p:sp>
          <p:nvSpPr>
            <p:cNvPr id="254" name="Google Shape;254;p15"/>
            <p:cNvSpPr/>
            <p:nvPr/>
          </p:nvSpPr>
          <p:spPr>
            <a:xfrm>
              <a:off x="1669825" y="5543300"/>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245850" y="5543300"/>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2821875" y="5543300"/>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3680425" y="552392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4256450" y="552392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4832475" y="552392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5600300" y="5464374"/>
              <a:ext cx="1793700" cy="617400"/>
            </a:xfrm>
            <a:prstGeom prst="rect">
              <a:avLst/>
            </a:prstGeom>
            <a:noFill/>
            <a:ln w="2857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5716075" y="554327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6292100" y="554327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6868125" y="5543275"/>
              <a:ext cx="410100" cy="459600"/>
            </a:xfrm>
            <a:prstGeom prst="can">
              <a:avLst>
                <a:gd name="adj" fmla="val 4118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txBox="1"/>
            <p:nvPr/>
          </p:nvSpPr>
          <p:spPr>
            <a:xfrm>
              <a:off x="3754850" y="6078513"/>
              <a:ext cx="1407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F0000"/>
                  </a:solidFill>
                </a:rPr>
                <a:t>Hot </a:t>
              </a:r>
              <a:r>
                <a:rPr lang="en-US" b="1">
                  <a:solidFill>
                    <a:schemeClr val="dk1"/>
                  </a:solidFill>
                </a:rPr>
                <a:t>User Data</a:t>
              </a:r>
              <a:endParaRPr b="1">
                <a:solidFill>
                  <a:schemeClr val="dk1"/>
                </a:solidFill>
              </a:endParaRPr>
            </a:p>
          </p:txBody>
        </p:sp>
        <p:sp>
          <p:nvSpPr>
            <p:cNvPr id="265" name="Google Shape;265;p15"/>
            <p:cNvSpPr txBox="1"/>
            <p:nvPr/>
          </p:nvSpPr>
          <p:spPr>
            <a:xfrm>
              <a:off x="5630750" y="6078500"/>
              <a:ext cx="173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0000FF"/>
                  </a:solidFill>
                </a:rPr>
                <a:t>Cold </a:t>
              </a:r>
              <a:r>
                <a:rPr lang="en-US" b="1">
                  <a:solidFill>
                    <a:schemeClr val="dk1"/>
                  </a:solidFill>
                </a:rPr>
                <a:t>User Data</a:t>
              </a:r>
              <a:endParaRPr b="1">
                <a:solidFill>
                  <a:schemeClr val="dk1"/>
                </a:solidFill>
              </a:endParaRPr>
            </a:p>
          </p:txBody>
        </p:sp>
        <p:sp>
          <p:nvSpPr>
            <p:cNvPr id="266" name="Google Shape;266;p15"/>
            <p:cNvSpPr txBox="1"/>
            <p:nvPr/>
          </p:nvSpPr>
          <p:spPr>
            <a:xfrm>
              <a:off x="1584500" y="6078500"/>
              <a:ext cx="173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0000FF"/>
                  </a:solidFill>
                </a:rPr>
                <a:t>Cold </a:t>
              </a:r>
              <a:r>
                <a:rPr lang="en-US" b="1">
                  <a:solidFill>
                    <a:schemeClr val="dk1"/>
                  </a:solidFill>
                </a:rPr>
                <a:t>User Data</a:t>
              </a:r>
              <a:endParaRPr b="1">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aphicFrame>
        <p:nvGraphicFramePr>
          <p:cNvPr id="275" name="Google Shape;275;p16"/>
          <p:cNvGraphicFramePr/>
          <p:nvPr/>
        </p:nvGraphicFramePr>
        <p:xfrm>
          <a:off x="440163" y="5287818"/>
          <a:ext cx="8263675" cy="1097190"/>
        </p:xfrm>
        <a:graphic>
          <a:graphicData uri="http://schemas.openxmlformats.org/drawingml/2006/table">
            <a:tbl>
              <a:tblPr>
                <a:noFill/>
                <a:tableStyleId>{D1154ACB-87E1-45F4-B714-4CA7883B470C}</a:tableStyleId>
              </a:tblPr>
              <a:tblGrid>
                <a:gridCol w="1367650">
                  <a:extLst>
                    <a:ext uri="{9D8B030D-6E8A-4147-A177-3AD203B41FA5}">
                      <a16:colId xmlns:a16="http://schemas.microsoft.com/office/drawing/2014/main" val="20000"/>
                    </a:ext>
                  </a:extLst>
                </a:gridCol>
                <a:gridCol w="1283450">
                  <a:extLst>
                    <a:ext uri="{9D8B030D-6E8A-4147-A177-3AD203B41FA5}">
                      <a16:colId xmlns:a16="http://schemas.microsoft.com/office/drawing/2014/main" val="20001"/>
                    </a:ext>
                  </a:extLst>
                </a:gridCol>
                <a:gridCol w="760025">
                  <a:extLst>
                    <a:ext uri="{9D8B030D-6E8A-4147-A177-3AD203B41FA5}">
                      <a16:colId xmlns:a16="http://schemas.microsoft.com/office/drawing/2014/main" val="20002"/>
                    </a:ext>
                  </a:extLst>
                </a:gridCol>
                <a:gridCol w="777675">
                  <a:extLst>
                    <a:ext uri="{9D8B030D-6E8A-4147-A177-3AD203B41FA5}">
                      <a16:colId xmlns:a16="http://schemas.microsoft.com/office/drawing/2014/main" val="20003"/>
                    </a:ext>
                  </a:extLst>
                </a:gridCol>
                <a:gridCol w="914300">
                  <a:extLst>
                    <a:ext uri="{9D8B030D-6E8A-4147-A177-3AD203B41FA5}">
                      <a16:colId xmlns:a16="http://schemas.microsoft.com/office/drawing/2014/main" val="20004"/>
                    </a:ext>
                  </a:extLst>
                </a:gridCol>
                <a:gridCol w="1942625">
                  <a:extLst>
                    <a:ext uri="{9D8B030D-6E8A-4147-A177-3AD203B41FA5}">
                      <a16:colId xmlns:a16="http://schemas.microsoft.com/office/drawing/2014/main" val="20005"/>
                    </a:ext>
                  </a:extLst>
                </a:gridCol>
                <a:gridCol w="1217950">
                  <a:extLst>
                    <a:ext uri="{9D8B030D-6E8A-4147-A177-3AD203B41FA5}">
                      <a16:colId xmlns:a16="http://schemas.microsoft.com/office/drawing/2014/main" val="20006"/>
                    </a:ext>
                  </a:extLst>
                </a:gridCol>
              </a:tblGrid>
              <a:tr h="0">
                <a:tc>
                  <a:txBody>
                    <a:bodyPr/>
                    <a:lstStyle/>
                    <a:p>
                      <a:pPr marL="0" lvl="0" indent="0" algn="ctr" rtl="0">
                        <a:spcBef>
                          <a:spcPts val="0"/>
                        </a:spcBef>
                        <a:spcAft>
                          <a:spcPts val="0"/>
                        </a:spcAft>
                        <a:buNone/>
                      </a:pPr>
                      <a:r>
                        <a:rPr lang="en-US" sz="1200" b="1"/>
                        <a:t>인스턴스 패밀리</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인스턴스 유형</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vCPU</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ECU</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메모리</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인스턴스 스토리지 (SSD)</a:t>
                      </a:r>
                      <a:endParaRPr sz="1200" b="1"/>
                    </a:p>
                  </a:txBody>
                  <a:tcPr marL="91425" marR="91425" marT="91425" marB="91425" anchor="ctr">
                    <a:solidFill>
                      <a:srgbClr val="C9DAF8"/>
                    </a:solidFill>
                  </a:tcPr>
                </a:tc>
                <a:tc>
                  <a:txBody>
                    <a:bodyPr/>
                    <a:lstStyle/>
                    <a:p>
                      <a:pPr marL="0" lvl="0" indent="0" algn="ctr" rtl="0">
                        <a:spcBef>
                          <a:spcPts val="0"/>
                        </a:spcBef>
                        <a:spcAft>
                          <a:spcPts val="0"/>
                        </a:spcAft>
                        <a:buNone/>
                      </a:pPr>
                      <a:r>
                        <a:rPr lang="en-US" sz="1200" b="1"/>
                        <a:t>시간 당 가격</a:t>
                      </a:r>
                      <a:endParaRPr sz="1200" b="1"/>
                    </a:p>
                  </a:txBody>
                  <a:tcPr marL="91425" marR="91425" marT="91425" marB="91425" anchor="ctr">
                    <a:solidFill>
                      <a:srgbClr val="C9DAF8"/>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200"/>
                        <a:t>메모리 최적화</a:t>
                      </a:r>
                      <a:endParaRPr sz="12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1200" b="1">
                          <a:solidFill>
                            <a:srgbClr val="CC0000"/>
                          </a:solidFill>
                        </a:rPr>
                        <a:t>r3</a:t>
                      </a:r>
                      <a:r>
                        <a:rPr lang="en-US" sz="1200">
                          <a:solidFill>
                            <a:schemeClr val="dk1"/>
                          </a:solidFill>
                        </a:rPr>
                        <a:t>.xlarge</a:t>
                      </a:r>
                      <a:endParaRPr sz="1200"/>
                    </a:p>
                  </a:txBody>
                  <a:tcPr marL="91425" marR="91425" marT="91425" marB="91425" anchor="ctr"/>
                </a:tc>
                <a:tc>
                  <a:txBody>
                    <a:bodyPr/>
                    <a:lstStyle/>
                    <a:p>
                      <a:pPr marL="0" lvl="0" indent="0" algn="ctr" rtl="0">
                        <a:spcBef>
                          <a:spcPts val="0"/>
                        </a:spcBef>
                        <a:spcAft>
                          <a:spcPts val="0"/>
                        </a:spcAft>
                        <a:buNone/>
                      </a:pPr>
                      <a:r>
                        <a:rPr lang="en-US" sz="1200"/>
                        <a:t>4</a:t>
                      </a:r>
                      <a:endParaRPr sz="1200"/>
                    </a:p>
                  </a:txBody>
                  <a:tcPr marL="91425" marR="91425" marT="91425" marB="91425" anchor="ctr"/>
                </a:tc>
                <a:tc>
                  <a:txBody>
                    <a:bodyPr/>
                    <a:lstStyle/>
                    <a:p>
                      <a:pPr marL="0" lvl="0" indent="0" algn="ctr" rtl="0">
                        <a:spcBef>
                          <a:spcPts val="0"/>
                        </a:spcBef>
                        <a:spcAft>
                          <a:spcPts val="0"/>
                        </a:spcAft>
                        <a:buNone/>
                      </a:pPr>
                      <a:r>
                        <a:rPr lang="en-US" sz="1200"/>
                        <a:t>13</a:t>
                      </a:r>
                      <a:endParaRPr sz="1200"/>
                    </a:p>
                  </a:txBody>
                  <a:tcPr marL="91425" marR="91425" marT="91425" marB="91425" anchor="ctr"/>
                </a:tc>
                <a:tc>
                  <a:txBody>
                    <a:bodyPr/>
                    <a:lstStyle/>
                    <a:p>
                      <a:pPr marL="0" lvl="0" indent="0" algn="ctr" rtl="0">
                        <a:spcBef>
                          <a:spcPts val="0"/>
                        </a:spcBef>
                        <a:spcAft>
                          <a:spcPts val="0"/>
                        </a:spcAft>
                        <a:buNone/>
                      </a:pPr>
                      <a:r>
                        <a:rPr lang="en-US" sz="1200"/>
                        <a:t>30.5 GiB</a:t>
                      </a:r>
                      <a:endParaRPr sz="1200"/>
                    </a:p>
                  </a:txBody>
                  <a:tcPr marL="91425" marR="91425" marT="91425" marB="91425" anchor="ctr"/>
                </a:tc>
                <a:tc>
                  <a:txBody>
                    <a:bodyPr/>
                    <a:lstStyle/>
                    <a:p>
                      <a:pPr marL="0" lvl="0" indent="0" algn="ctr" rtl="0">
                        <a:spcBef>
                          <a:spcPts val="0"/>
                        </a:spcBef>
                        <a:spcAft>
                          <a:spcPts val="0"/>
                        </a:spcAft>
                        <a:buNone/>
                      </a:pPr>
                      <a:r>
                        <a:rPr lang="en-US" sz="1200"/>
                        <a:t>80 GB</a:t>
                      </a:r>
                      <a:endParaRPr sz="1200"/>
                    </a:p>
                  </a:txBody>
                  <a:tcPr marL="91425" marR="91425" marT="91425" marB="91425" anchor="ctr"/>
                </a:tc>
                <a:tc>
                  <a:txBody>
                    <a:bodyPr/>
                    <a:lstStyle/>
                    <a:p>
                      <a:pPr marL="0" lvl="0" indent="0" algn="ctr" rtl="0">
                        <a:spcBef>
                          <a:spcPts val="0"/>
                        </a:spcBef>
                        <a:spcAft>
                          <a:spcPts val="0"/>
                        </a:spcAft>
                        <a:buNone/>
                      </a:pPr>
                      <a:r>
                        <a:rPr lang="en-US" sz="1200" b="1"/>
                        <a:t>0.332 USD</a:t>
                      </a:r>
                      <a:endParaRPr sz="1200" b="1"/>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200"/>
                        <a:t>스토리지 최적화</a:t>
                      </a:r>
                      <a:endParaRPr sz="12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1200" b="1">
                          <a:solidFill>
                            <a:srgbClr val="CC0000"/>
                          </a:solidFill>
                        </a:rPr>
                        <a:t>i2</a:t>
                      </a:r>
                      <a:r>
                        <a:rPr lang="en-US" sz="1200">
                          <a:solidFill>
                            <a:schemeClr val="dk1"/>
                          </a:solidFill>
                        </a:rPr>
                        <a:t>.xlarge</a:t>
                      </a:r>
                      <a:endParaRPr sz="1200"/>
                    </a:p>
                  </a:txBody>
                  <a:tcPr marL="91425" marR="91425" marT="91425" marB="91425" anchor="ctr"/>
                </a:tc>
                <a:tc>
                  <a:txBody>
                    <a:bodyPr/>
                    <a:lstStyle/>
                    <a:p>
                      <a:pPr marL="0" lvl="0" indent="0" algn="ctr" rtl="0">
                        <a:spcBef>
                          <a:spcPts val="0"/>
                        </a:spcBef>
                        <a:spcAft>
                          <a:spcPts val="0"/>
                        </a:spcAft>
                        <a:buNone/>
                      </a:pPr>
                      <a:r>
                        <a:rPr lang="en-US" sz="1200"/>
                        <a:t>4</a:t>
                      </a:r>
                      <a:endParaRPr sz="1200"/>
                    </a:p>
                  </a:txBody>
                  <a:tcPr marL="91425" marR="91425" marT="91425" marB="91425" anchor="ctr"/>
                </a:tc>
                <a:tc>
                  <a:txBody>
                    <a:bodyPr/>
                    <a:lstStyle/>
                    <a:p>
                      <a:pPr marL="0" lvl="0" indent="0" algn="ctr" rtl="0">
                        <a:spcBef>
                          <a:spcPts val="0"/>
                        </a:spcBef>
                        <a:spcAft>
                          <a:spcPts val="0"/>
                        </a:spcAft>
                        <a:buNone/>
                      </a:pPr>
                      <a:r>
                        <a:rPr lang="en-US" sz="1200"/>
                        <a:t>14</a:t>
                      </a:r>
                      <a:endParaRPr sz="1200"/>
                    </a:p>
                  </a:txBody>
                  <a:tcPr marL="91425" marR="91425" marT="91425" marB="91425" anchor="ctr"/>
                </a:tc>
                <a:tc>
                  <a:txBody>
                    <a:bodyPr/>
                    <a:lstStyle/>
                    <a:p>
                      <a:pPr marL="0" lvl="0" indent="0" algn="ctr" rtl="0">
                        <a:spcBef>
                          <a:spcPts val="0"/>
                        </a:spcBef>
                        <a:spcAft>
                          <a:spcPts val="0"/>
                        </a:spcAft>
                        <a:buNone/>
                      </a:pPr>
                      <a:r>
                        <a:rPr lang="en-US" sz="1200" b="1">
                          <a:solidFill>
                            <a:srgbClr val="FF0000"/>
                          </a:solidFill>
                        </a:rPr>
                        <a:t>30.5 GiB</a:t>
                      </a:r>
                      <a:endParaRPr sz="1200" b="1">
                        <a:solidFill>
                          <a:srgbClr val="FF0000"/>
                        </a:solidFill>
                      </a:endParaRPr>
                    </a:p>
                  </a:txBody>
                  <a:tcPr marL="91425" marR="91425" marT="91425" marB="91425" anchor="ctr"/>
                </a:tc>
                <a:tc>
                  <a:txBody>
                    <a:bodyPr/>
                    <a:lstStyle/>
                    <a:p>
                      <a:pPr marL="0" lvl="0" indent="0" algn="ctr" rtl="0">
                        <a:spcBef>
                          <a:spcPts val="0"/>
                        </a:spcBef>
                        <a:spcAft>
                          <a:spcPts val="0"/>
                        </a:spcAft>
                        <a:buNone/>
                      </a:pPr>
                      <a:r>
                        <a:rPr lang="en-US" sz="1200" b="1">
                          <a:solidFill>
                            <a:srgbClr val="CC0000"/>
                          </a:solidFill>
                        </a:rPr>
                        <a:t>800 GB</a:t>
                      </a:r>
                      <a:endParaRPr sz="1200" b="1">
                        <a:solidFill>
                          <a:srgbClr val="CC0000"/>
                        </a:solidFill>
                      </a:endParaRPr>
                    </a:p>
                  </a:txBody>
                  <a:tcPr marL="91425" marR="91425" marT="91425" marB="91425" anchor="ctr"/>
                </a:tc>
                <a:tc>
                  <a:txBody>
                    <a:bodyPr/>
                    <a:lstStyle/>
                    <a:p>
                      <a:pPr marL="0" lvl="0" indent="0" algn="ctr" rtl="0">
                        <a:spcBef>
                          <a:spcPts val="0"/>
                        </a:spcBef>
                        <a:spcAft>
                          <a:spcPts val="0"/>
                        </a:spcAft>
                        <a:buNone/>
                      </a:pPr>
                      <a:r>
                        <a:rPr lang="en-US" sz="1200" b="1" dirty="0">
                          <a:solidFill>
                            <a:srgbClr val="0000FF"/>
                          </a:solidFill>
                        </a:rPr>
                        <a:t>0.853 USD</a:t>
                      </a:r>
                      <a:endParaRPr sz="1200" b="1" dirty="0">
                        <a:solidFill>
                          <a:srgbClr val="0000FF"/>
                        </a:solidFill>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71" name="Google Shape;271;p16"/>
          <p:cNvSpPr/>
          <p:nvPr/>
        </p:nvSpPr>
        <p:spPr>
          <a:xfrm>
            <a:off x="4703550" y="6087100"/>
            <a:ext cx="2094300" cy="230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2" name="Google Shape;272;p16"/>
          <p:cNvPicPr preferRelativeResize="0"/>
          <p:nvPr/>
        </p:nvPicPr>
        <p:blipFill>
          <a:blip r:embed="rId3">
            <a:alphaModFix/>
          </a:blip>
          <a:stretch>
            <a:fillRect/>
          </a:stretch>
        </p:blipFill>
        <p:spPr>
          <a:xfrm>
            <a:off x="59174" y="4177631"/>
            <a:ext cx="2402141" cy="1097175"/>
          </a:xfrm>
          <a:prstGeom prst="rect">
            <a:avLst/>
          </a:prstGeom>
          <a:noFill/>
          <a:ln>
            <a:noFill/>
          </a:ln>
        </p:spPr>
      </p:pic>
      <p:sp>
        <p:nvSpPr>
          <p:cNvPr id="273" name="Google Shape;273;p16"/>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274" name="Google Shape;274;p16"/>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12</a:t>
            </a:fld>
            <a:endParaRPr sz="1100" b="1" i="0" u="none" strike="noStrike" cap="none">
              <a:solidFill>
                <a:schemeClr val="dk1"/>
              </a:solidFill>
              <a:latin typeface="Tahoma"/>
              <a:ea typeface="Tahoma"/>
              <a:cs typeface="Tahoma"/>
              <a:sym typeface="Tahoma"/>
            </a:endParaRPr>
          </a:p>
        </p:txBody>
      </p:sp>
      <p:sp>
        <p:nvSpPr>
          <p:cNvPr id="276" name="Google Shape;276;p16"/>
          <p:cNvSpPr txBox="1"/>
          <p:nvPr/>
        </p:nvSpPr>
        <p:spPr>
          <a:xfrm>
            <a:off x="4889599" y="5013400"/>
            <a:ext cx="171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 1 GiB = 1.07 GB</a:t>
            </a:r>
            <a:endParaRPr sz="1200"/>
          </a:p>
        </p:txBody>
      </p:sp>
      <p:grpSp>
        <p:nvGrpSpPr>
          <p:cNvPr id="277" name="Google Shape;277;p16"/>
          <p:cNvGrpSpPr/>
          <p:nvPr/>
        </p:nvGrpSpPr>
        <p:grpSpPr>
          <a:xfrm>
            <a:off x="2930350" y="2720800"/>
            <a:ext cx="6164059" cy="2082238"/>
            <a:chOff x="2930350" y="2720800"/>
            <a:chExt cx="6164059" cy="2082238"/>
          </a:xfrm>
        </p:grpSpPr>
        <p:sp>
          <p:nvSpPr>
            <p:cNvPr id="278" name="Google Shape;278;p16"/>
            <p:cNvSpPr txBox="1"/>
            <p:nvPr/>
          </p:nvSpPr>
          <p:spPr>
            <a:xfrm>
              <a:off x="2930350" y="4387538"/>
              <a:ext cx="380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Ketama consistent hashing algorithm</a:t>
              </a:r>
              <a:endParaRPr sz="1500" b="1"/>
            </a:p>
          </p:txBody>
        </p:sp>
        <p:grpSp>
          <p:nvGrpSpPr>
            <p:cNvPr id="279" name="Google Shape;279;p16"/>
            <p:cNvGrpSpPr/>
            <p:nvPr/>
          </p:nvGrpSpPr>
          <p:grpSpPr>
            <a:xfrm>
              <a:off x="6500421" y="2744776"/>
              <a:ext cx="2593988" cy="1643617"/>
              <a:chOff x="5446669" y="2807146"/>
              <a:chExt cx="3030360" cy="1941662"/>
            </a:xfrm>
          </p:grpSpPr>
          <p:pic>
            <p:nvPicPr>
              <p:cNvPr id="280" name="Google Shape;280;p16"/>
              <p:cNvPicPr preferRelativeResize="0"/>
              <p:nvPr/>
            </p:nvPicPr>
            <p:blipFill>
              <a:blip r:embed="rId4">
                <a:alphaModFix/>
              </a:blip>
              <a:stretch>
                <a:fillRect/>
              </a:stretch>
            </p:blipFill>
            <p:spPr>
              <a:xfrm>
                <a:off x="5446669" y="2807146"/>
                <a:ext cx="3030360" cy="1941662"/>
              </a:xfrm>
              <a:prstGeom prst="rect">
                <a:avLst/>
              </a:prstGeom>
              <a:noFill/>
              <a:ln>
                <a:noFill/>
              </a:ln>
            </p:spPr>
          </p:pic>
          <p:sp>
            <p:nvSpPr>
              <p:cNvPr id="281" name="Google Shape;281;p16"/>
              <p:cNvSpPr/>
              <p:nvPr/>
            </p:nvSpPr>
            <p:spPr>
              <a:xfrm>
                <a:off x="5679374" y="4234763"/>
                <a:ext cx="793500" cy="2463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2" name="Google Shape;282;p16"/>
            <p:cNvPicPr preferRelativeResize="0"/>
            <p:nvPr/>
          </p:nvPicPr>
          <p:blipFill>
            <a:blip r:embed="rId5">
              <a:alphaModFix/>
            </a:blip>
            <a:stretch>
              <a:fillRect/>
            </a:stretch>
          </p:blipFill>
          <p:spPr>
            <a:xfrm>
              <a:off x="3132020" y="2720800"/>
              <a:ext cx="3196123" cy="1732375"/>
            </a:xfrm>
            <a:prstGeom prst="rect">
              <a:avLst/>
            </a:prstGeom>
            <a:noFill/>
            <a:ln>
              <a:noFill/>
            </a:ln>
          </p:spPr>
        </p:pic>
        <p:sp>
          <p:nvSpPr>
            <p:cNvPr id="283" name="Google Shape;283;p16"/>
            <p:cNvSpPr txBox="1"/>
            <p:nvPr/>
          </p:nvSpPr>
          <p:spPr>
            <a:xfrm>
              <a:off x="7294975" y="4186741"/>
              <a:ext cx="1049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RocksDB</a:t>
              </a:r>
              <a:endParaRPr sz="1500" b="1"/>
            </a:p>
          </p:txBody>
        </p:sp>
      </p:grpSp>
      <p:grpSp>
        <p:nvGrpSpPr>
          <p:cNvPr id="284" name="Google Shape;284;p16"/>
          <p:cNvGrpSpPr/>
          <p:nvPr/>
        </p:nvGrpSpPr>
        <p:grpSpPr>
          <a:xfrm>
            <a:off x="3747575" y="675475"/>
            <a:ext cx="5091600" cy="2029825"/>
            <a:chOff x="3747575" y="675475"/>
            <a:chExt cx="5091600" cy="2029825"/>
          </a:xfrm>
        </p:grpSpPr>
        <p:sp>
          <p:nvSpPr>
            <p:cNvPr id="285" name="Google Shape;285;p16"/>
            <p:cNvSpPr/>
            <p:nvPr/>
          </p:nvSpPr>
          <p:spPr>
            <a:xfrm>
              <a:off x="3747575" y="854000"/>
              <a:ext cx="5091600" cy="1851300"/>
            </a:xfrm>
            <a:prstGeom prst="rect">
              <a:avLst/>
            </a:prstGeom>
            <a:solidFill>
              <a:srgbClr val="B6D7A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974650" y="971475"/>
              <a:ext cx="4707000" cy="400200"/>
            </a:xfrm>
            <a:prstGeom prst="roundRect">
              <a:avLst>
                <a:gd name="adj" fmla="val 16667"/>
              </a:avLst>
            </a:prstGeom>
            <a:solidFill>
              <a:srgbClr val="99CCF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Rend</a:t>
              </a:r>
              <a:endParaRPr b="1"/>
            </a:p>
          </p:txBody>
        </p:sp>
        <p:sp>
          <p:nvSpPr>
            <p:cNvPr id="287" name="Google Shape;287;p16"/>
            <p:cNvSpPr/>
            <p:nvPr/>
          </p:nvSpPr>
          <p:spPr>
            <a:xfrm>
              <a:off x="3974650" y="1555350"/>
              <a:ext cx="1716000" cy="1007400"/>
            </a:xfrm>
            <a:prstGeom prst="roundRect">
              <a:avLst>
                <a:gd name="adj" fmla="val 16667"/>
              </a:avLst>
            </a:prstGeom>
            <a:solidFill>
              <a:srgbClr val="99CC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lt1"/>
                  </a:solidFill>
                </a:rPr>
                <a:t>L1</a:t>
              </a:r>
              <a:endParaRPr sz="1300" b="1">
                <a:solidFill>
                  <a:schemeClr val="lt1"/>
                </a:solidFill>
              </a:endParaRPr>
            </a:p>
            <a:p>
              <a:pPr marL="0" lvl="0" indent="0" algn="ctr" rtl="0">
                <a:spcBef>
                  <a:spcPts val="0"/>
                </a:spcBef>
                <a:spcAft>
                  <a:spcPts val="0"/>
                </a:spcAft>
                <a:buNone/>
              </a:pPr>
              <a:r>
                <a:rPr lang="en-US" sz="1300" b="1"/>
                <a:t>Memcached</a:t>
              </a:r>
              <a:endParaRPr sz="1300" b="1"/>
            </a:p>
            <a:p>
              <a:pPr marL="0" lvl="0" indent="0" algn="ctr" rtl="0">
                <a:spcBef>
                  <a:spcPts val="0"/>
                </a:spcBef>
                <a:spcAft>
                  <a:spcPts val="0"/>
                </a:spcAft>
                <a:buNone/>
              </a:pPr>
              <a:r>
                <a:rPr lang="en-US" sz="1300" b="1"/>
                <a:t>(RAM)</a:t>
              </a:r>
              <a:endParaRPr sz="1300" b="1"/>
            </a:p>
          </p:txBody>
        </p:sp>
        <p:sp>
          <p:nvSpPr>
            <p:cNvPr id="288" name="Google Shape;288;p16"/>
            <p:cNvSpPr/>
            <p:nvPr/>
          </p:nvSpPr>
          <p:spPr>
            <a:xfrm>
              <a:off x="6905425" y="1555300"/>
              <a:ext cx="1776300" cy="1007400"/>
            </a:xfrm>
            <a:prstGeom prst="roundRect">
              <a:avLst>
                <a:gd name="adj" fmla="val 16667"/>
              </a:avLst>
            </a:prstGeom>
            <a:solidFill>
              <a:srgbClr val="99CC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lt1"/>
                  </a:solidFill>
                </a:rPr>
                <a:t>L2</a:t>
              </a:r>
              <a:endParaRPr sz="1300" b="1">
                <a:solidFill>
                  <a:schemeClr val="lt1"/>
                </a:solidFill>
              </a:endParaRPr>
            </a:p>
            <a:p>
              <a:pPr marL="0" lvl="0" indent="0" algn="ctr" rtl="0">
                <a:spcBef>
                  <a:spcPts val="0"/>
                </a:spcBef>
                <a:spcAft>
                  <a:spcPts val="0"/>
                </a:spcAft>
                <a:buNone/>
              </a:pPr>
              <a:r>
                <a:rPr lang="en-US" sz="1300" b="1"/>
                <a:t>Mnemonic</a:t>
              </a:r>
              <a:endParaRPr sz="1300" b="1"/>
            </a:p>
            <a:p>
              <a:pPr marL="0" lvl="0" indent="0" algn="ctr" rtl="0">
                <a:spcBef>
                  <a:spcPts val="0"/>
                </a:spcBef>
                <a:spcAft>
                  <a:spcPts val="0"/>
                </a:spcAft>
                <a:buNone/>
              </a:pPr>
              <a:r>
                <a:rPr lang="en-US" sz="1300" b="1"/>
                <a:t>(SSD)</a:t>
              </a:r>
              <a:endParaRPr sz="1300" b="1"/>
            </a:p>
          </p:txBody>
        </p:sp>
        <p:cxnSp>
          <p:nvCxnSpPr>
            <p:cNvPr id="289" name="Google Shape;289;p16"/>
            <p:cNvCxnSpPr>
              <a:stCxn id="286" idx="2"/>
              <a:endCxn id="287" idx="0"/>
            </p:cNvCxnSpPr>
            <p:nvPr/>
          </p:nvCxnSpPr>
          <p:spPr>
            <a:xfrm flipH="1">
              <a:off x="4832650" y="1371675"/>
              <a:ext cx="1495500" cy="183600"/>
            </a:xfrm>
            <a:prstGeom prst="straightConnector1">
              <a:avLst/>
            </a:prstGeom>
            <a:noFill/>
            <a:ln w="9525" cap="flat" cmpd="sng">
              <a:solidFill>
                <a:schemeClr val="dk1"/>
              </a:solidFill>
              <a:prstDash val="solid"/>
              <a:round/>
              <a:headEnd type="none" w="med" len="med"/>
              <a:tailEnd type="triangle" w="med" len="med"/>
            </a:ln>
          </p:spPr>
        </p:cxnSp>
        <p:cxnSp>
          <p:nvCxnSpPr>
            <p:cNvPr id="290" name="Google Shape;290;p16"/>
            <p:cNvCxnSpPr>
              <a:stCxn id="286" idx="2"/>
              <a:endCxn id="288" idx="0"/>
            </p:cNvCxnSpPr>
            <p:nvPr/>
          </p:nvCxnSpPr>
          <p:spPr>
            <a:xfrm>
              <a:off x="6328150" y="1371675"/>
              <a:ext cx="1465500" cy="183600"/>
            </a:xfrm>
            <a:prstGeom prst="straightConnector1">
              <a:avLst/>
            </a:prstGeom>
            <a:noFill/>
            <a:ln w="9525" cap="flat" cmpd="sng">
              <a:solidFill>
                <a:schemeClr val="dk1"/>
              </a:solidFill>
              <a:prstDash val="solid"/>
              <a:round/>
              <a:headEnd type="none" w="med" len="med"/>
              <a:tailEnd type="triangle" w="med" len="med"/>
            </a:ln>
          </p:spPr>
        </p:cxnSp>
        <p:sp>
          <p:nvSpPr>
            <p:cNvPr id="291" name="Google Shape;291;p16"/>
            <p:cNvSpPr/>
            <p:nvPr/>
          </p:nvSpPr>
          <p:spPr>
            <a:xfrm>
              <a:off x="4331850" y="693100"/>
              <a:ext cx="173400" cy="230100"/>
            </a:xfrm>
            <a:prstGeom prst="down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235300" y="675488"/>
              <a:ext cx="173400" cy="230100"/>
            </a:xfrm>
            <a:prstGeom prst="down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6206675" y="675475"/>
              <a:ext cx="173400" cy="230100"/>
            </a:xfrm>
            <a:prstGeom prst="down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7178050" y="675488"/>
              <a:ext cx="173400" cy="230100"/>
            </a:xfrm>
            <a:prstGeom prst="down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8149425" y="675475"/>
              <a:ext cx="173400" cy="230100"/>
            </a:xfrm>
            <a:prstGeom prst="down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16"/>
            <p:cNvCxnSpPr>
              <a:stCxn id="287" idx="3"/>
              <a:endCxn id="288" idx="1"/>
            </p:cNvCxnSpPr>
            <p:nvPr/>
          </p:nvCxnSpPr>
          <p:spPr>
            <a:xfrm>
              <a:off x="5690650" y="2059050"/>
              <a:ext cx="1214700" cy="0"/>
            </a:xfrm>
            <a:prstGeom prst="straightConnector1">
              <a:avLst/>
            </a:prstGeom>
            <a:noFill/>
            <a:ln w="9525" cap="flat" cmpd="sng">
              <a:solidFill>
                <a:schemeClr val="dk1"/>
              </a:solidFill>
              <a:prstDash val="solid"/>
              <a:round/>
              <a:headEnd type="triangle" w="med" len="med"/>
              <a:tailEnd type="triangle" w="med" len="med"/>
            </a:ln>
          </p:spPr>
        </p:cxnSp>
      </p:grpSp>
      <p:sp>
        <p:nvSpPr>
          <p:cNvPr id="297" name="Google Shape;297;p16"/>
          <p:cNvSpPr txBox="1"/>
          <p:nvPr/>
        </p:nvSpPr>
        <p:spPr>
          <a:xfrm>
            <a:off x="2139050" y="4942343"/>
            <a:ext cx="114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 Linux 기준</a:t>
            </a:r>
            <a:endParaRPr/>
          </a:p>
        </p:txBody>
      </p:sp>
      <p:sp>
        <p:nvSpPr>
          <p:cNvPr id="298" name="Google Shape;298;p16"/>
          <p:cNvSpPr/>
          <p:nvPr/>
        </p:nvSpPr>
        <p:spPr>
          <a:xfrm flipH="1">
            <a:off x="4438792" y="5792105"/>
            <a:ext cx="266400" cy="438000"/>
          </a:xfrm>
          <a:prstGeom prst="curvedLeftArrow">
            <a:avLst>
              <a:gd name="adj1" fmla="val 25000"/>
              <a:gd name="adj2" fmla="val 50000"/>
              <a:gd name="adj3" fmla="val 25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8514117" y="5810130"/>
            <a:ext cx="266400" cy="438000"/>
          </a:xfrm>
          <a:prstGeom prst="curvedLeftArrow">
            <a:avLst>
              <a:gd name="adj1" fmla="val 25000"/>
              <a:gd name="adj2" fmla="val 50000"/>
              <a:gd name="adj3" fmla="val 25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16"/>
          <p:cNvGrpSpPr/>
          <p:nvPr/>
        </p:nvGrpSpPr>
        <p:grpSpPr>
          <a:xfrm>
            <a:off x="192419" y="1628745"/>
            <a:ext cx="2594092" cy="1489875"/>
            <a:chOff x="5106200" y="1470075"/>
            <a:chExt cx="2856300" cy="1489875"/>
          </a:xfrm>
        </p:grpSpPr>
        <p:sp>
          <p:nvSpPr>
            <p:cNvPr id="301" name="Google Shape;301;p16"/>
            <p:cNvSpPr/>
            <p:nvPr/>
          </p:nvSpPr>
          <p:spPr>
            <a:xfrm>
              <a:off x="5487200" y="147007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302" name="Google Shape;302;p16"/>
            <p:cNvSpPr/>
            <p:nvPr/>
          </p:nvSpPr>
          <p:spPr>
            <a:xfrm>
              <a:off x="5324650" y="1657425"/>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CC0000"/>
                </a:solidFill>
              </a:endParaRPr>
            </a:p>
          </p:txBody>
        </p:sp>
        <p:sp>
          <p:nvSpPr>
            <p:cNvPr id="303" name="Google Shape;303;p16"/>
            <p:cNvSpPr/>
            <p:nvPr/>
          </p:nvSpPr>
          <p:spPr>
            <a:xfrm>
              <a:off x="5106200" y="1884450"/>
              <a:ext cx="2475300" cy="1075500"/>
            </a:xfrm>
            <a:prstGeom prst="cube">
              <a:avLst>
                <a:gd name="adj" fmla="val 10239"/>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rPr>
                <a:t>EVCache</a:t>
              </a:r>
              <a:endParaRPr sz="1800" b="1">
                <a:solidFill>
                  <a:schemeClr val="dk1"/>
                </a:solidFill>
              </a:endParaRPr>
            </a:p>
            <a:p>
              <a:pPr marL="0" lvl="0" indent="0" algn="ctr" rtl="0">
                <a:spcBef>
                  <a:spcPts val="0"/>
                </a:spcBef>
                <a:spcAft>
                  <a:spcPts val="0"/>
                </a:spcAft>
                <a:buNone/>
              </a:pPr>
              <a:r>
                <a:rPr lang="en-US" sz="1800" b="1">
                  <a:solidFill>
                    <a:schemeClr val="dk1"/>
                  </a:solidFill>
                </a:rPr>
                <a:t>Cluster</a:t>
              </a:r>
              <a:endParaRPr sz="1800" b="1">
                <a:solidFill>
                  <a:schemeClr val="dk1"/>
                </a:solidFill>
              </a:endParaRPr>
            </a:p>
          </p:txBody>
        </p:sp>
      </p:grpSp>
      <p:cxnSp>
        <p:nvCxnSpPr>
          <p:cNvPr id="304" name="Google Shape;304;p16"/>
          <p:cNvCxnSpPr/>
          <p:nvPr/>
        </p:nvCxnSpPr>
        <p:spPr>
          <a:xfrm>
            <a:off x="2790225" y="2565350"/>
            <a:ext cx="957600" cy="88500"/>
          </a:xfrm>
          <a:prstGeom prst="straightConnector1">
            <a:avLst/>
          </a:prstGeom>
          <a:noFill/>
          <a:ln w="9525" cap="flat" cmpd="sng">
            <a:solidFill>
              <a:schemeClr val="dk2"/>
            </a:solidFill>
            <a:prstDash val="solid"/>
            <a:round/>
            <a:headEnd type="none" w="med" len="med"/>
            <a:tailEnd type="triangle" w="med" len="med"/>
          </a:ln>
        </p:spPr>
      </p:cxnSp>
      <p:cxnSp>
        <p:nvCxnSpPr>
          <p:cNvPr id="305" name="Google Shape;305;p16"/>
          <p:cNvCxnSpPr/>
          <p:nvPr/>
        </p:nvCxnSpPr>
        <p:spPr>
          <a:xfrm rot="10800000" flipH="1">
            <a:off x="2790225" y="903025"/>
            <a:ext cx="957900" cy="752700"/>
          </a:xfrm>
          <a:prstGeom prst="straightConnector1">
            <a:avLst/>
          </a:prstGeom>
          <a:noFill/>
          <a:ln w="9525" cap="flat" cmpd="sng">
            <a:solidFill>
              <a:schemeClr val="dk2"/>
            </a:solidFill>
            <a:prstDash val="solid"/>
            <a:round/>
            <a:headEnd type="none" w="med" len="med"/>
            <a:tailEnd type="triangle" w="med" len="med"/>
          </a:ln>
        </p:spPr>
      </p:cxnSp>
      <p:sp>
        <p:nvSpPr>
          <p:cNvPr id="306" name="Google Shape;306;p16"/>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Memory + SSD</a:t>
            </a:r>
            <a:endParaRPr/>
          </a:p>
        </p:txBody>
      </p:sp>
      <p:sp>
        <p:nvSpPr>
          <p:cNvPr id="307" name="Google Shape;307;p16"/>
          <p:cNvSpPr txBox="1"/>
          <p:nvPr/>
        </p:nvSpPr>
        <p:spPr>
          <a:xfrm>
            <a:off x="6781075" y="6025138"/>
            <a:ext cx="54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FF0000"/>
                </a:solidFill>
              </a:rPr>
              <a:t>x 100</a:t>
            </a:r>
            <a:endParaRPr sz="1100" b="1">
              <a:solidFill>
                <a:srgbClr val="FF0000"/>
              </a:solidFill>
            </a:endParaRPr>
          </a:p>
        </p:txBody>
      </p:sp>
      <p:sp>
        <p:nvSpPr>
          <p:cNvPr id="308" name="Google Shape;308;p16"/>
          <p:cNvSpPr txBox="1"/>
          <p:nvPr/>
        </p:nvSpPr>
        <p:spPr>
          <a:xfrm>
            <a:off x="8762975" y="5834100"/>
            <a:ext cx="54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solidFill>
                  <a:srgbClr val="FF0000"/>
                </a:solidFill>
              </a:rPr>
              <a:t>x 2.5</a:t>
            </a:r>
            <a:endParaRPr sz="1100" b="1" dirty="0">
              <a:solidFill>
                <a:srgbClr val="FF0000"/>
              </a:solidFill>
            </a:endParaRPr>
          </a:p>
        </p:txBody>
      </p:sp>
      <p:sp>
        <p:nvSpPr>
          <p:cNvPr id="309" name="Google Shape;309;p16"/>
          <p:cNvSpPr/>
          <p:nvPr/>
        </p:nvSpPr>
        <p:spPr>
          <a:xfrm>
            <a:off x="4703550" y="5706100"/>
            <a:ext cx="702300" cy="230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307" grpId="0"/>
      <p:bldP spid="308" grpId="0"/>
      <p:bldP spid="30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7"/>
          <p:cNvSpPr/>
          <p:nvPr/>
        </p:nvSpPr>
        <p:spPr>
          <a:xfrm>
            <a:off x="612925" y="2544900"/>
            <a:ext cx="1756500" cy="1853100"/>
          </a:xfrm>
          <a:prstGeom prst="roundRect">
            <a:avLst>
              <a:gd name="adj" fmla="val 16667"/>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6290075" y="2713600"/>
            <a:ext cx="2373600" cy="1853100"/>
          </a:xfrm>
          <a:prstGeom prst="roundRect">
            <a:avLst>
              <a:gd name="adj" fmla="val 16667"/>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317" name="Google Shape;317;p17"/>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Kafka Streams</a:t>
            </a:r>
            <a:endParaRPr/>
          </a:p>
        </p:txBody>
      </p:sp>
      <p:sp>
        <p:nvSpPr>
          <p:cNvPr id="318" name="Google Shape;318;p17"/>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13</a:t>
            </a:fld>
            <a:endParaRPr sz="1100" b="1" i="0" u="none" strike="noStrike" cap="none">
              <a:solidFill>
                <a:schemeClr val="dk1"/>
              </a:solidFill>
              <a:latin typeface="Tahoma"/>
              <a:ea typeface="Tahoma"/>
              <a:cs typeface="Tahoma"/>
              <a:sym typeface="Tahoma"/>
            </a:endParaRPr>
          </a:p>
        </p:txBody>
      </p:sp>
      <p:sp>
        <p:nvSpPr>
          <p:cNvPr id="319" name="Google Shape;319;p17"/>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600"/>
              <a:t>Before Stream processing</a:t>
            </a:r>
            <a:endParaRPr sz="1700" b="1">
              <a:solidFill>
                <a:srgbClr val="0000FF"/>
              </a:solidFill>
              <a:highlight>
                <a:srgbClr val="FFFFFF"/>
              </a:highlight>
            </a:endParaRPr>
          </a:p>
        </p:txBody>
      </p:sp>
      <p:sp>
        <p:nvSpPr>
          <p:cNvPr id="320" name="Google Shape;320;p17"/>
          <p:cNvSpPr/>
          <p:nvPr/>
        </p:nvSpPr>
        <p:spPr>
          <a:xfrm>
            <a:off x="817375" y="2837250"/>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a:t>
            </a:r>
            <a:endParaRPr>
              <a:solidFill>
                <a:schemeClr val="dk1"/>
              </a:solidFill>
            </a:endParaRPr>
          </a:p>
        </p:txBody>
      </p:sp>
      <p:sp>
        <p:nvSpPr>
          <p:cNvPr id="321" name="Google Shape;321;p17"/>
          <p:cNvSpPr/>
          <p:nvPr/>
        </p:nvSpPr>
        <p:spPr>
          <a:xfrm>
            <a:off x="817375" y="3294450"/>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Sensor</a:t>
            </a:r>
            <a:endParaRPr/>
          </a:p>
        </p:txBody>
      </p:sp>
      <p:sp>
        <p:nvSpPr>
          <p:cNvPr id="322" name="Google Shape;322;p17"/>
          <p:cNvSpPr/>
          <p:nvPr/>
        </p:nvSpPr>
        <p:spPr>
          <a:xfrm>
            <a:off x="817375" y="3751650"/>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etc..</a:t>
            </a:r>
            <a:endParaRPr/>
          </a:p>
        </p:txBody>
      </p:sp>
      <p:sp>
        <p:nvSpPr>
          <p:cNvPr id="323" name="Google Shape;323;p17"/>
          <p:cNvSpPr/>
          <p:nvPr/>
        </p:nvSpPr>
        <p:spPr>
          <a:xfrm>
            <a:off x="4121425" y="4097588"/>
            <a:ext cx="957300" cy="750600"/>
          </a:xfrm>
          <a:prstGeom prst="cube">
            <a:avLst>
              <a:gd name="adj" fmla="val 25000"/>
            </a:avLst>
          </a:prstGeom>
          <a:solidFill>
            <a:srgbClr val="A2C4C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189853" y="2040050"/>
            <a:ext cx="810000" cy="927600"/>
          </a:xfrm>
          <a:prstGeom prst="can">
            <a:avLst>
              <a:gd name="adj" fmla="val 52385"/>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576078" y="2192450"/>
            <a:ext cx="810000" cy="927600"/>
          </a:xfrm>
          <a:prstGeom prst="can">
            <a:avLst>
              <a:gd name="adj" fmla="val 52385"/>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431700" y="4314688"/>
            <a:ext cx="957300" cy="750600"/>
          </a:xfrm>
          <a:prstGeom prst="cube">
            <a:avLst>
              <a:gd name="adj" fmla="val 25000"/>
            </a:avLst>
          </a:prstGeom>
          <a:solidFill>
            <a:srgbClr val="A2C4C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txBox="1"/>
          <p:nvPr/>
        </p:nvSpPr>
        <p:spPr>
          <a:xfrm>
            <a:off x="4132525" y="3066325"/>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Database</a:t>
            </a:r>
            <a:endParaRPr/>
          </a:p>
        </p:txBody>
      </p:sp>
      <p:sp>
        <p:nvSpPr>
          <p:cNvPr id="328" name="Google Shape;328;p17"/>
          <p:cNvSpPr txBox="1"/>
          <p:nvPr/>
        </p:nvSpPr>
        <p:spPr>
          <a:xfrm>
            <a:off x="4001425" y="5131025"/>
            <a:ext cx="134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File System</a:t>
            </a:r>
            <a:endParaRPr/>
          </a:p>
        </p:txBody>
      </p:sp>
      <p:cxnSp>
        <p:nvCxnSpPr>
          <p:cNvPr id="329" name="Google Shape;329;p17"/>
          <p:cNvCxnSpPr>
            <a:stCxn id="314" idx="3"/>
            <a:endCxn id="324" idx="2"/>
          </p:cNvCxnSpPr>
          <p:nvPr/>
        </p:nvCxnSpPr>
        <p:spPr>
          <a:xfrm rot="10800000" flipH="1">
            <a:off x="2369425" y="2503950"/>
            <a:ext cx="1820400" cy="967500"/>
          </a:xfrm>
          <a:prstGeom prst="curvedConnector3">
            <a:avLst>
              <a:gd name="adj1" fmla="val 50001"/>
            </a:avLst>
          </a:prstGeom>
          <a:noFill/>
          <a:ln w="9525" cap="flat" cmpd="sng">
            <a:solidFill>
              <a:schemeClr val="dk2"/>
            </a:solidFill>
            <a:prstDash val="solid"/>
            <a:round/>
            <a:headEnd type="none" w="med" len="med"/>
            <a:tailEnd type="none" w="med" len="med"/>
          </a:ln>
        </p:spPr>
      </p:cxnSp>
      <p:cxnSp>
        <p:nvCxnSpPr>
          <p:cNvPr id="330" name="Google Shape;330;p17"/>
          <p:cNvCxnSpPr>
            <a:stCxn id="314" idx="3"/>
            <a:endCxn id="323" idx="2"/>
          </p:cNvCxnSpPr>
          <p:nvPr/>
        </p:nvCxnSpPr>
        <p:spPr>
          <a:xfrm>
            <a:off x="2369425" y="3471450"/>
            <a:ext cx="1752000" cy="10953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331" name="Google Shape;331;p17"/>
          <p:cNvSpPr/>
          <p:nvPr/>
        </p:nvSpPr>
        <p:spPr>
          <a:xfrm>
            <a:off x="6500025" y="2992075"/>
            <a:ext cx="1952700" cy="354000"/>
          </a:xfrm>
          <a:prstGeom prst="roundRect">
            <a:avLst>
              <a:gd name="adj" fmla="val 16667"/>
            </a:avLst>
          </a:prstGeom>
          <a:solidFill>
            <a:srgbClr val="FFD9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Queries &amp; Updates</a:t>
            </a:r>
            <a:endParaRPr>
              <a:solidFill>
                <a:schemeClr val="dk1"/>
              </a:solidFill>
            </a:endParaRPr>
          </a:p>
        </p:txBody>
      </p:sp>
      <p:sp>
        <p:nvSpPr>
          <p:cNvPr id="332" name="Google Shape;332;p17"/>
          <p:cNvSpPr/>
          <p:nvPr/>
        </p:nvSpPr>
        <p:spPr>
          <a:xfrm>
            <a:off x="6500025" y="3449275"/>
            <a:ext cx="1952700" cy="354000"/>
          </a:xfrm>
          <a:prstGeom prst="roundRect">
            <a:avLst>
              <a:gd name="adj" fmla="val 16667"/>
            </a:avLst>
          </a:prstGeom>
          <a:solidFill>
            <a:srgbClr val="FFD9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Lookups</a:t>
            </a:r>
            <a:endParaRPr/>
          </a:p>
        </p:txBody>
      </p:sp>
      <p:sp>
        <p:nvSpPr>
          <p:cNvPr id="333" name="Google Shape;333;p17"/>
          <p:cNvSpPr/>
          <p:nvPr/>
        </p:nvSpPr>
        <p:spPr>
          <a:xfrm>
            <a:off x="6500025" y="3906475"/>
            <a:ext cx="1952700" cy="354000"/>
          </a:xfrm>
          <a:prstGeom prst="roundRect">
            <a:avLst>
              <a:gd name="adj" fmla="val 16667"/>
            </a:avLst>
          </a:prstGeom>
          <a:solidFill>
            <a:srgbClr val="FFD9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Analytics</a:t>
            </a:r>
            <a:endParaRPr/>
          </a:p>
        </p:txBody>
      </p:sp>
      <p:cxnSp>
        <p:nvCxnSpPr>
          <p:cNvPr id="334" name="Google Shape;334;p17"/>
          <p:cNvCxnSpPr/>
          <p:nvPr/>
        </p:nvCxnSpPr>
        <p:spPr>
          <a:xfrm>
            <a:off x="5555475" y="2772800"/>
            <a:ext cx="552600" cy="3357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17"/>
          <p:cNvCxnSpPr/>
          <p:nvPr/>
        </p:nvCxnSpPr>
        <p:spPr>
          <a:xfrm rot="10800000">
            <a:off x="5535850" y="2910825"/>
            <a:ext cx="513000" cy="3159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17"/>
          <p:cNvCxnSpPr/>
          <p:nvPr/>
        </p:nvCxnSpPr>
        <p:spPr>
          <a:xfrm rot="-3767697">
            <a:off x="5559922" y="4205614"/>
            <a:ext cx="552522" cy="335564"/>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17"/>
          <p:cNvCxnSpPr/>
          <p:nvPr/>
        </p:nvCxnSpPr>
        <p:spPr>
          <a:xfrm rot="7032558">
            <a:off x="5675667" y="4309327"/>
            <a:ext cx="513076" cy="315707"/>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343" name="Google Shape;343;p18"/>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Kafka Streams</a:t>
            </a:r>
            <a:endParaRPr/>
          </a:p>
        </p:txBody>
      </p:sp>
      <p:sp>
        <p:nvSpPr>
          <p:cNvPr id="344" name="Google Shape;344;p18"/>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14</a:t>
            </a:fld>
            <a:endParaRPr sz="1100" b="1" i="0" u="none" strike="noStrike" cap="none">
              <a:solidFill>
                <a:schemeClr val="dk1"/>
              </a:solidFill>
              <a:latin typeface="Tahoma"/>
              <a:ea typeface="Tahoma"/>
              <a:cs typeface="Tahoma"/>
              <a:sym typeface="Tahoma"/>
            </a:endParaRPr>
          </a:p>
        </p:txBody>
      </p:sp>
      <p:sp>
        <p:nvSpPr>
          <p:cNvPr id="345" name="Google Shape;345;p18"/>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600"/>
              <a:t>Stream processing</a:t>
            </a:r>
            <a:endParaRPr sz="1700" b="1">
              <a:solidFill>
                <a:srgbClr val="0000FF"/>
              </a:solidFill>
              <a:highlight>
                <a:srgbClr val="FFFFFF"/>
              </a:highlight>
            </a:endParaRPr>
          </a:p>
        </p:txBody>
      </p:sp>
      <p:sp>
        <p:nvSpPr>
          <p:cNvPr id="346" name="Google Shape;346;p18"/>
          <p:cNvSpPr/>
          <p:nvPr/>
        </p:nvSpPr>
        <p:spPr>
          <a:xfrm>
            <a:off x="408400" y="2992075"/>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a:t>
            </a:r>
            <a:endParaRPr>
              <a:solidFill>
                <a:schemeClr val="dk1"/>
              </a:solidFill>
            </a:endParaRPr>
          </a:p>
        </p:txBody>
      </p:sp>
      <p:sp>
        <p:nvSpPr>
          <p:cNvPr id="347" name="Google Shape;347;p18"/>
          <p:cNvSpPr/>
          <p:nvPr/>
        </p:nvSpPr>
        <p:spPr>
          <a:xfrm>
            <a:off x="408400" y="3449275"/>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Sensor</a:t>
            </a:r>
            <a:endParaRPr/>
          </a:p>
        </p:txBody>
      </p:sp>
      <p:sp>
        <p:nvSpPr>
          <p:cNvPr id="348" name="Google Shape;348;p18"/>
          <p:cNvSpPr/>
          <p:nvPr/>
        </p:nvSpPr>
        <p:spPr>
          <a:xfrm>
            <a:off x="408400" y="3906475"/>
            <a:ext cx="1347600" cy="354000"/>
          </a:xfrm>
          <a:prstGeom prst="roundRect">
            <a:avLst>
              <a:gd name="adj" fmla="val 16667"/>
            </a:avLst>
          </a:prstGeom>
          <a:solidFill>
            <a:srgbClr val="99C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etc..</a:t>
            </a:r>
            <a:endParaRPr/>
          </a:p>
        </p:txBody>
      </p:sp>
      <p:grpSp>
        <p:nvGrpSpPr>
          <p:cNvPr id="349" name="Google Shape;349;p18"/>
          <p:cNvGrpSpPr/>
          <p:nvPr/>
        </p:nvGrpSpPr>
        <p:grpSpPr>
          <a:xfrm>
            <a:off x="3397600" y="2324275"/>
            <a:ext cx="1858100" cy="927600"/>
            <a:chOff x="3016600" y="3724350"/>
            <a:chExt cx="1858100" cy="927600"/>
          </a:xfrm>
        </p:grpSpPr>
        <p:sp>
          <p:nvSpPr>
            <p:cNvPr id="350" name="Google Shape;350;p18"/>
            <p:cNvSpPr/>
            <p:nvPr/>
          </p:nvSpPr>
          <p:spPr>
            <a:xfrm>
              <a:off x="3016600" y="4014063"/>
              <a:ext cx="1347600" cy="456600"/>
            </a:xfrm>
            <a:prstGeom prst="roundRect">
              <a:avLst>
                <a:gd name="adj" fmla="val 16667"/>
              </a:avLst>
            </a:prstGeom>
            <a:solidFill>
              <a:srgbClr val="D0E0E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a:t>
              </a:r>
              <a:endParaRPr>
                <a:solidFill>
                  <a:schemeClr val="dk1"/>
                </a:solidFill>
              </a:endParaRPr>
            </a:p>
          </p:txBody>
        </p:sp>
        <p:sp>
          <p:nvSpPr>
            <p:cNvPr id="351" name="Google Shape;351;p18"/>
            <p:cNvSpPr/>
            <p:nvPr/>
          </p:nvSpPr>
          <p:spPr>
            <a:xfrm>
              <a:off x="4233300" y="3724350"/>
              <a:ext cx="641400" cy="927600"/>
            </a:xfrm>
            <a:prstGeom prst="can">
              <a:avLst>
                <a:gd name="adj" fmla="val 52385"/>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8"/>
          <p:cNvGrpSpPr/>
          <p:nvPr/>
        </p:nvGrpSpPr>
        <p:grpSpPr>
          <a:xfrm>
            <a:off x="7082025" y="3067600"/>
            <a:ext cx="1858100" cy="927600"/>
            <a:chOff x="3016600" y="3724350"/>
            <a:chExt cx="1858100" cy="927600"/>
          </a:xfrm>
        </p:grpSpPr>
        <p:sp>
          <p:nvSpPr>
            <p:cNvPr id="353" name="Google Shape;353;p18"/>
            <p:cNvSpPr/>
            <p:nvPr/>
          </p:nvSpPr>
          <p:spPr>
            <a:xfrm>
              <a:off x="3016600" y="4014063"/>
              <a:ext cx="1347600" cy="456600"/>
            </a:xfrm>
            <a:prstGeom prst="roundRect">
              <a:avLst>
                <a:gd name="adj" fmla="val 16667"/>
              </a:avLst>
            </a:prstGeom>
            <a:solidFill>
              <a:srgbClr val="D0E0E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a:t>
              </a:r>
              <a:endParaRPr>
                <a:solidFill>
                  <a:schemeClr val="dk1"/>
                </a:solidFill>
              </a:endParaRPr>
            </a:p>
          </p:txBody>
        </p:sp>
        <p:sp>
          <p:nvSpPr>
            <p:cNvPr id="354" name="Google Shape;354;p18"/>
            <p:cNvSpPr/>
            <p:nvPr/>
          </p:nvSpPr>
          <p:spPr>
            <a:xfrm>
              <a:off x="4233300" y="3724350"/>
              <a:ext cx="641400" cy="927600"/>
            </a:xfrm>
            <a:prstGeom prst="can">
              <a:avLst>
                <a:gd name="adj" fmla="val 52385"/>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8"/>
          <p:cNvGrpSpPr/>
          <p:nvPr/>
        </p:nvGrpSpPr>
        <p:grpSpPr>
          <a:xfrm>
            <a:off x="3397600" y="3908250"/>
            <a:ext cx="1858100" cy="927600"/>
            <a:chOff x="3016600" y="3724350"/>
            <a:chExt cx="1858100" cy="927600"/>
          </a:xfrm>
        </p:grpSpPr>
        <p:sp>
          <p:nvSpPr>
            <p:cNvPr id="356" name="Google Shape;356;p18"/>
            <p:cNvSpPr/>
            <p:nvPr/>
          </p:nvSpPr>
          <p:spPr>
            <a:xfrm>
              <a:off x="3016600" y="4014063"/>
              <a:ext cx="1347600" cy="456600"/>
            </a:xfrm>
            <a:prstGeom prst="roundRect">
              <a:avLst>
                <a:gd name="adj" fmla="val 16667"/>
              </a:avLst>
            </a:prstGeom>
            <a:solidFill>
              <a:srgbClr val="D0E0E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a:t>
              </a:r>
              <a:endParaRPr>
                <a:solidFill>
                  <a:schemeClr val="dk1"/>
                </a:solidFill>
              </a:endParaRPr>
            </a:p>
          </p:txBody>
        </p:sp>
        <p:sp>
          <p:nvSpPr>
            <p:cNvPr id="357" name="Google Shape;357;p18"/>
            <p:cNvSpPr/>
            <p:nvPr/>
          </p:nvSpPr>
          <p:spPr>
            <a:xfrm>
              <a:off x="4233300" y="3724350"/>
              <a:ext cx="641400" cy="927600"/>
            </a:xfrm>
            <a:prstGeom prst="can">
              <a:avLst>
                <a:gd name="adj" fmla="val 52385"/>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18"/>
          <p:cNvSpPr/>
          <p:nvPr/>
        </p:nvSpPr>
        <p:spPr>
          <a:xfrm>
            <a:off x="1990050" y="3250975"/>
            <a:ext cx="1085400" cy="750600"/>
          </a:xfrm>
          <a:prstGeom prst="rightArrow">
            <a:avLst>
              <a:gd name="adj1" fmla="val 50000"/>
              <a:gd name="adj2" fmla="val 50000"/>
            </a:avLst>
          </a:prstGeom>
          <a:solidFill>
            <a:srgbClr val="76A5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Stream</a:t>
            </a:r>
            <a:endParaRPr/>
          </a:p>
        </p:txBody>
      </p:sp>
      <p:cxnSp>
        <p:nvCxnSpPr>
          <p:cNvPr id="359" name="Google Shape;359;p18"/>
          <p:cNvCxnSpPr>
            <a:stCxn id="358" idx="3"/>
            <a:endCxn id="350" idx="1"/>
          </p:cNvCxnSpPr>
          <p:nvPr/>
        </p:nvCxnSpPr>
        <p:spPr>
          <a:xfrm rot="10800000" flipH="1">
            <a:off x="3075450" y="2842375"/>
            <a:ext cx="322200" cy="783900"/>
          </a:xfrm>
          <a:prstGeom prst="curvedConnector3">
            <a:avLst>
              <a:gd name="adj1" fmla="val 49992"/>
            </a:avLst>
          </a:prstGeom>
          <a:noFill/>
          <a:ln w="9525" cap="flat" cmpd="sng">
            <a:solidFill>
              <a:schemeClr val="dk2"/>
            </a:solidFill>
            <a:prstDash val="solid"/>
            <a:round/>
            <a:headEnd type="none" w="med" len="med"/>
            <a:tailEnd type="none" w="med" len="med"/>
          </a:ln>
        </p:spPr>
      </p:cxnSp>
      <p:cxnSp>
        <p:nvCxnSpPr>
          <p:cNvPr id="360" name="Google Shape;360;p18"/>
          <p:cNvCxnSpPr>
            <a:stCxn id="358" idx="3"/>
            <a:endCxn id="356" idx="1"/>
          </p:cNvCxnSpPr>
          <p:nvPr/>
        </p:nvCxnSpPr>
        <p:spPr>
          <a:xfrm>
            <a:off x="3075450" y="3626275"/>
            <a:ext cx="322200" cy="800100"/>
          </a:xfrm>
          <a:prstGeom prst="curvedConnector3">
            <a:avLst>
              <a:gd name="adj1" fmla="val 49992"/>
            </a:avLst>
          </a:prstGeom>
          <a:noFill/>
          <a:ln w="9525" cap="flat" cmpd="sng">
            <a:solidFill>
              <a:schemeClr val="dk2"/>
            </a:solidFill>
            <a:prstDash val="solid"/>
            <a:round/>
            <a:headEnd type="none" w="med" len="med"/>
            <a:tailEnd type="none" w="med" len="med"/>
          </a:ln>
        </p:spPr>
      </p:cxnSp>
      <p:sp>
        <p:nvSpPr>
          <p:cNvPr id="361" name="Google Shape;361;p18"/>
          <p:cNvSpPr/>
          <p:nvPr/>
        </p:nvSpPr>
        <p:spPr>
          <a:xfrm>
            <a:off x="5297625" y="2456075"/>
            <a:ext cx="1085400" cy="750600"/>
          </a:xfrm>
          <a:prstGeom prst="rightArrow">
            <a:avLst>
              <a:gd name="adj1" fmla="val 50000"/>
              <a:gd name="adj2" fmla="val 50000"/>
            </a:avLst>
          </a:prstGeom>
          <a:solidFill>
            <a:srgbClr val="76A5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Stream</a:t>
            </a:r>
            <a:endParaRPr/>
          </a:p>
        </p:txBody>
      </p:sp>
      <p:sp>
        <p:nvSpPr>
          <p:cNvPr id="362" name="Google Shape;362;p18"/>
          <p:cNvSpPr/>
          <p:nvPr/>
        </p:nvSpPr>
        <p:spPr>
          <a:xfrm>
            <a:off x="5319563" y="3996750"/>
            <a:ext cx="1085400" cy="750600"/>
          </a:xfrm>
          <a:prstGeom prst="rightArrow">
            <a:avLst>
              <a:gd name="adj1" fmla="val 50000"/>
              <a:gd name="adj2" fmla="val 50000"/>
            </a:avLst>
          </a:prstGeom>
          <a:solidFill>
            <a:srgbClr val="76A5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Stream</a:t>
            </a:r>
            <a:endParaRPr/>
          </a:p>
        </p:txBody>
      </p:sp>
      <p:cxnSp>
        <p:nvCxnSpPr>
          <p:cNvPr id="363" name="Google Shape;363;p18"/>
          <p:cNvCxnSpPr>
            <a:stCxn id="361" idx="3"/>
            <a:endCxn id="353" idx="1"/>
          </p:cNvCxnSpPr>
          <p:nvPr/>
        </p:nvCxnSpPr>
        <p:spPr>
          <a:xfrm>
            <a:off x="6383025" y="2831375"/>
            <a:ext cx="699000" cy="7542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364" name="Google Shape;364;p18"/>
          <p:cNvCxnSpPr>
            <a:stCxn id="362" idx="3"/>
            <a:endCxn id="353" idx="1"/>
          </p:cNvCxnSpPr>
          <p:nvPr/>
        </p:nvCxnSpPr>
        <p:spPr>
          <a:xfrm rot="10800000" flipH="1">
            <a:off x="6404963" y="3585750"/>
            <a:ext cx="677100" cy="786300"/>
          </a:xfrm>
          <a:prstGeom prst="curvedConnector3">
            <a:avLst>
              <a:gd name="adj1" fmla="val 49997"/>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19"/>
          <p:cNvPicPr preferRelativeResize="0"/>
          <p:nvPr/>
        </p:nvPicPr>
        <p:blipFill>
          <a:blip r:embed="rId3">
            <a:alphaModFix/>
          </a:blip>
          <a:stretch>
            <a:fillRect/>
          </a:stretch>
        </p:blipFill>
        <p:spPr>
          <a:xfrm>
            <a:off x="2949750" y="3199102"/>
            <a:ext cx="485775" cy="514350"/>
          </a:xfrm>
          <a:prstGeom prst="rect">
            <a:avLst/>
          </a:prstGeom>
          <a:noFill/>
          <a:ln>
            <a:noFill/>
          </a:ln>
        </p:spPr>
      </p:pic>
      <p:sp>
        <p:nvSpPr>
          <p:cNvPr id="370" name="Google Shape;370;p19"/>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371" name="Google Shape;371;p19"/>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Kafka Streams</a:t>
            </a:r>
            <a:endParaRPr/>
          </a:p>
        </p:txBody>
      </p:sp>
      <p:sp>
        <p:nvSpPr>
          <p:cNvPr id="372" name="Google Shape;372;p19"/>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15</a:t>
            </a:fld>
            <a:endParaRPr sz="1100" b="1" i="0" u="none" strike="noStrike" cap="none">
              <a:solidFill>
                <a:schemeClr val="dk1"/>
              </a:solidFill>
              <a:latin typeface="Tahoma"/>
              <a:ea typeface="Tahoma"/>
              <a:cs typeface="Tahoma"/>
              <a:sym typeface="Tahoma"/>
            </a:endParaRPr>
          </a:p>
        </p:txBody>
      </p:sp>
      <p:sp>
        <p:nvSpPr>
          <p:cNvPr id="373" name="Google Shape;373;p19"/>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600"/>
              <a:t>Stream processing</a:t>
            </a:r>
            <a:endParaRPr sz="1700" b="1">
              <a:solidFill>
                <a:srgbClr val="0000FF"/>
              </a:solidFill>
              <a:highlight>
                <a:srgbClr val="FFFFFF"/>
              </a:highlight>
            </a:endParaRPr>
          </a:p>
        </p:txBody>
      </p:sp>
      <p:sp>
        <p:nvSpPr>
          <p:cNvPr id="374" name="Google Shape;374;p19"/>
          <p:cNvSpPr/>
          <p:nvPr/>
        </p:nvSpPr>
        <p:spPr>
          <a:xfrm>
            <a:off x="2852550" y="2606413"/>
            <a:ext cx="1347600" cy="456600"/>
          </a:xfrm>
          <a:prstGeom prst="roundRect">
            <a:avLst>
              <a:gd name="adj" fmla="val 16667"/>
            </a:avLst>
          </a:prstGeom>
          <a:solidFill>
            <a:srgbClr val="D0E0E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 A</a:t>
            </a:r>
            <a:endParaRPr>
              <a:solidFill>
                <a:schemeClr val="dk1"/>
              </a:solidFill>
            </a:endParaRPr>
          </a:p>
        </p:txBody>
      </p:sp>
      <p:sp>
        <p:nvSpPr>
          <p:cNvPr id="375" name="Google Shape;375;p19"/>
          <p:cNvSpPr/>
          <p:nvPr/>
        </p:nvSpPr>
        <p:spPr>
          <a:xfrm>
            <a:off x="1331200" y="2459425"/>
            <a:ext cx="1085400" cy="750600"/>
          </a:xfrm>
          <a:prstGeom prst="rightArrow">
            <a:avLst>
              <a:gd name="adj1" fmla="val 50000"/>
              <a:gd name="adj2" fmla="val 50000"/>
            </a:avLst>
          </a:prstGeom>
          <a:solidFill>
            <a:srgbClr val="76A5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Stream</a:t>
            </a:r>
            <a:endParaRPr/>
          </a:p>
        </p:txBody>
      </p:sp>
      <p:sp>
        <p:nvSpPr>
          <p:cNvPr id="376" name="Google Shape;376;p19"/>
          <p:cNvSpPr/>
          <p:nvPr/>
        </p:nvSpPr>
        <p:spPr>
          <a:xfrm>
            <a:off x="4752575" y="2448500"/>
            <a:ext cx="1085400" cy="750600"/>
          </a:xfrm>
          <a:prstGeom prst="rightArrow">
            <a:avLst>
              <a:gd name="adj1" fmla="val 50000"/>
              <a:gd name="adj2" fmla="val 50000"/>
            </a:avLst>
          </a:prstGeom>
          <a:solidFill>
            <a:srgbClr val="76A5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t>Stream</a:t>
            </a:r>
            <a:endParaRPr/>
          </a:p>
        </p:txBody>
      </p:sp>
      <p:cxnSp>
        <p:nvCxnSpPr>
          <p:cNvPr id="377" name="Google Shape;377;p19"/>
          <p:cNvCxnSpPr>
            <a:stCxn id="375" idx="3"/>
            <a:endCxn id="374" idx="1"/>
          </p:cNvCxnSpPr>
          <p:nvPr/>
        </p:nvCxnSpPr>
        <p:spPr>
          <a:xfrm>
            <a:off x="2416600" y="2834725"/>
            <a:ext cx="435900" cy="0"/>
          </a:xfrm>
          <a:prstGeom prst="straightConnector1">
            <a:avLst/>
          </a:prstGeom>
          <a:noFill/>
          <a:ln w="9525" cap="flat" cmpd="sng">
            <a:solidFill>
              <a:schemeClr val="dk2"/>
            </a:solidFill>
            <a:prstDash val="solid"/>
            <a:round/>
            <a:headEnd type="none" w="med" len="med"/>
            <a:tailEnd type="triangle" w="med" len="med"/>
          </a:ln>
        </p:spPr>
      </p:cxnSp>
      <p:cxnSp>
        <p:nvCxnSpPr>
          <p:cNvPr id="378" name="Google Shape;378;p19"/>
          <p:cNvCxnSpPr>
            <a:stCxn id="374" idx="3"/>
            <a:endCxn id="376" idx="1"/>
          </p:cNvCxnSpPr>
          <p:nvPr/>
        </p:nvCxnSpPr>
        <p:spPr>
          <a:xfrm rot="10800000" flipH="1">
            <a:off x="4200150" y="2823913"/>
            <a:ext cx="552300" cy="10800"/>
          </a:xfrm>
          <a:prstGeom prst="straightConnector1">
            <a:avLst/>
          </a:prstGeom>
          <a:noFill/>
          <a:ln w="9525" cap="flat" cmpd="sng">
            <a:solidFill>
              <a:schemeClr val="dk2"/>
            </a:solidFill>
            <a:prstDash val="solid"/>
            <a:round/>
            <a:headEnd type="none" w="med" len="med"/>
            <a:tailEnd type="triangle" w="med" len="med"/>
          </a:ln>
        </p:spPr>
      </p:cxnSp>
      <p:sp>
        <p:nvSpPr>
          <p:cNvPr id="379" name="Google Shape;379;p19"/>
          <p:cNvSpPr/>
          <p:nvPr/>
        </p:nvSpPr>
        <p:spPr>
          <a:xfrm>
            <a:off x="6385175" y="2601013"/>
            <a:ext cx="1347600" cy="456600"/>
          </a:xfrm>
          <a:prstGeom prst="roundRect">
            <a:avLst>
              <a:gd name="adj" fmla="val 16667"/>
            </a:avLst>
          </a:prstGeom>
          <a:solidFill>
            <a:srgbClr val="D0E0E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Application B</a:t>
            </a:r>
            <a:endParaRPr>
              <a:solidFill>
                <a:schemeClr val="dk1"/>
              </a:solidFill>
            </a:endParaRPr>
          </a:p>
        </p:txBody>
      </p:sp>
      <p:cxnSp>
        <p:nvCxnSpPr>
          <p:cNvPr id="380" name="Google Shape;380;p19"/>
          <p:cNvCxnSpPr>
            <a:stCxn id="376" idx="3"/>
            <a:endCxn id="379" idx="1"/>
          </p:cNvCxnSpPr>
          <p:nvPr/>
        </p:nvCxnSpPr>
        <p:spPr>
          <a:xfrm>
            <a:off x="5837975" y="2823800"/>
            <a:ext cx="547200" cy="5400"/>
          </a:xfrm>
          <a:prstGeom prst="straightConnector1">
            <a:avLst/>
          </a:prstGeom>
          <a:noFill/>
          <a:ln w="9525" cap="flat" cmpd="sng">
            <a:solidFill>
              <a:schemeClr val="dk2"/>
            </a:solidFill>
            <a:prstDash val="solid"/>
            <a:round/>
            <a:headEnd type="none" w="med" len="med"/>
            <a:tailEnd type="triangle" w="med" len="med"/>
          </a:ln>
        </p:spPr>
      </p:cxnSp>
      <p:sp>
        <p:nvSpPr>
          <p:cNvPr id="381" name="Google Shape;381;p19"/>
          <p:cNvSpPr/>
          <p:nvPr/>
        </p:nvSpPr>
        <p:spPr>
          <a:xfrm>
            <a:off x="3236400" y="3947025"/>
            <a:ext cx="579900" cy="750600"/>
          </a:xfrm>
          <a:prstGeom prst="can">
            <a:avLst>
              <a:gd name="adj" fmla="val 52385"/>
            </a:avLst>
          </a:prstGeom>
          <a:solidFill>
            <a:srgbClr val="6D9EE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958900" y="4533852"/>
            <a:ext cx="1134900" cy="400200"/>
          </a:xfrm>
          <a:prstGeom prst="roundRect">
            <a:avLst>
              <a:gd name="adj" fmla="val 16667"/>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State Store</a:t>
            </a:r>
            <a:endParaRPr>
              <a:solidFill>
                <a:schemeClr val="dk1"/>
              </a:solidFill>
            </a:endParaRPr>
          </a:p>
        </p:txBody>
      </p:sp>
      <p:cxnSp>
        <p:nvCxnSpPr>
          <p:cNvPr id="383" name="Google Shape;383;p19"/>
          <p:cNvCxnSpPr>
            <a:stCxn id="381" idx="1"/>
            <a:endCxn id="374" idx="2"/>
          </p:cNvCxnSpPr>
          <p:nvPr/>
        </p:nvCxnSpPr>
        <p:spPr>
          <a:xfrm rot="10800000">
            <a:off x="3526350" y="3062925"/>
            <a:ext cx="0" cy="884100"/>
          </a:xfrm>
          <a:prstGeom prst="straightConnector1">
            <a:avLst/>
          </a:prstGeom>
          <a:noFill/>
          <a:ln w="9525" cap="flat" cmpd="sng">
            <a:solidFill>
              <a:schemeClr val="dk2"/>
            </a:solidFill>
            <a:prstDash val="solid"/>
            <a:round/>
            <a:headEnd type="triangle" w="med" len="med"/>
            <a:tailEnd type="triangle" w="med" len="med"/>
          </a:ln>
        </p:spPr>
      </p:cxnSp>
      <p:cxnSp>
        <p:nvCxnSpPr>
          <p:cNvPr id="384" name="Google Shape;384;p19"/>
          <p:cNvCxnSpPr>
            <a:stCxn id="379" idx="2"/>
            <a:endCxn id="381" idx="4"/>
          </p:cNvCxnSpPr>
          <p:nvPr/>
        </p:nvCxnSpPr>
        <p:spPr>
          <a:xfrm rot="5400000">
            <a:off x="4805225" y="2068663"/>
            <a:ext cx="1264800" cy="3242700"/>
          </a:xfrm>
          <a:prstGeom prst="curvedConnector2">
            <a:avLst/>
          </a:prstGeom>
          <a:noFill/>
          <a:ln w="9525" cap="flat" cmpd="sng">
            <a:solidFill>
              <a:schemeClr val="dk2"/>
            </a:solidFill>
            <a:prstDash val="solid"/>
            <a:round/>
            <a:headEnd type="stealth" w="med" len="med"/>
            <a:tailEnd type="stealth" w="med" len="med"/>
          </a:ln>
        </p:spPr>
      </p:cxnSp>
      <p:sp>
        <p:nvSpPr>
          <p:cNvPr id="385" name="Google Shape;385;p19"/>
          <p:cNvSpPr txBox="1"/>
          <p:nvPr/>
        </p:nvSpPr>
        <p:spPr>
          <a:xfrm>
            <a:off x="5620325" y="3994688"/>
            <a:ext cx="113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Reference</a:t>
            </a:r>
            <a:endParaRPr/>
          </a:p>
        </p:txBody>
      </p:sp>
      <p:sp>
        <p:nvSpPr>
          <p:cNvPr id="386" name="Google Shape;386;p19"/>
          <p:cNvSpPr/>
          <p:nvPr/>
        </p:nvSpPr>
        <p:spPr>
          <a:xfrm>
            <a:off x="2857625" y="3667475"/>
            <a:ext cx="685500" cy="2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state</a:t>
            </a:r>
            <a:endParaRPr/>
          </a:p>
        </p:txBody>
      </p:sp>
      <p:sp>
        <p:nvSpPr>
          <p:cNvPr id="387" name="Google Shape;387;p19"/>
          <p:cNvSpPr txBox="1"/>
          <p:nvPr/>
        </p:nvSpPr>
        <p:spPr>
          <a:xfrm>
            <a:off x="1728900" y="5920575"/>
            <a:ext cx="58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highlight>
                  <a:srgbClr val="FFFFFF"/>
                </a:highlight>
              </a:rPr>
              <a:t>state larger than available main memory can be supported</a:t>
            </a:r>
            <a:endParaRPr>
              <a:solidFill>
                <a:schemeClr val="dk1"/>
              </a:solidFill>
            </a:endParaRPr>
          </a:p>
        </p:txBody>
      </p:sp>
      <p:pic>
        <p:nvPicPr>
          <p:cNvPr id="388" name="Google Shape;388;p19"/>
          <p:cNvPicPr preferRelativeResize="0"/>
          <p:nvPr/>
        </p:nvPicPr>
        <p:blipFill>
          <a:blip r:embed="rId3">
            <a:alphaModFix/>
          </a:blip>
          <a:stretch>
            <a:fillRect/>
          </a:stretch>
        </p:blipFill>
        <p:spPr>
          <a:xfrm>
            <a:off x="4380700" y="5129727"/>
            <a:ext cx="485775" cy="514350"/>
          </a:xfrm>
          <a:prstGeom prst="rect">
            <a:avLst/>
          </a:prstGeom>
          <a:noFill/>
          <a:ln>
            <a:noFill/>
          </a:ln>
        </p:spPr>
      </p:pic>
      <p:sp>
        <p:nvSpPr>
          <p:cNvPr id="389" name="Google Shape;389;p19"/>
          <p:cNvSpPr/>
          <p:nvPr/>
        </p:nvSpPr>
        <p:spPr>
          <a:xfrm>
            <a:off x="4288575" y="5598100"/>
            <a:ext cx="685500" cy="2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state</a:t>
            </a:r>
            <a:endParaRPr/>
          </a:p>
        </p:txBody>
      </p:sp>
      <p:pic>
        <p:nvPicPr>
          <p:cNvPr id="390" name="Google Shape;390;p19"/>
          <p:cNvPicPr preferRelativeResize="0"/>
          <p:nvPr/>
        </p:nvPicPr>
        <p:blipFill>
          <a:blip r:embed="rId4">
            <a:alphaModFix/>
          </a:blip>
          <a:stretch>
            <a:fillRect/>
          </a:stretch>
        </p:blipFill>
        <p:spPr>
          <a:xfrm>
            <a:off x="3145351" y="5168599"/>
            <a:ext cx="750352" cy="533401"/>
          </a:xfrm>
          <a:prstGeom prst="rect">
            <a:avLst/>
          </a:prstGeom>
          <a:noFill/>
          <a:ln>
            <a:noFill/>
          </a:ln>
        </p:spPr>
      </p:pic>
      <p:pic>
        <p:nvPicPr>
          <p:cNvPr id="391" name="Google Shape;391;p19"/>
          <p:cNvPicPr preferRelativeResize="0"/>
          <p:nvPr/>
        </p:nvPicPr>
        <p:blipFill>
          <a:blip r:embed="rId5">
            <a:alphaModFix/>
          </a:blip>
          <a:stretch>
            <a:fillRect/>
          </a:stretch>
        </p:blipFill>
        <p:spPr>
          <a:xfrm>
            <a:off x="5443150" y="5092538"/>
            <a:ext cx="485775" cy="609049"/>
          </a:xfrm>
          <a:prstGeom prst="rect">
            <a:avLst/>
          </a:prstGeom>
          <a:noFill/>
          <a:ln>
            <a:noFill/>
          </a:ln>
        </p:spPr>
      </p:pic>
      <p:sp>
        <p:nvSpPr>
          <p:cNvPr id="392" name="Google Shape;392;p19"/>
          <p:cNvSpPr txBox="1"/>
          <p:nvPr/>
        </p:nvSpPr>
        <p:spPr>
          <a:xfrm>
            <a:off x="3964800" y="5168600"/>
            <a:ext cx="34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t>&gt;</a:t>
            </a:r>
            <a:endParaRPr sz="2000"/>
          </a:p>
        </p:txBody>
      </p:sp>
      <p:cxnSp>
        <p:nvCxnSpPr>
          <p:cNvPr id="393" name="Google Shape;393;p19"/>
          <p:cNvCxnSpPr>
            <a:stCxn id="388" idx="3"/>
            <a:endCxn id="391" idx="1"/>
          </p:cNvCxnSpPr>
          <p:nvPr/>
        </p:nvCxnSpPr>
        <p:spPr>
          <a:xfrm>
            <a:off x="4866475" y="5386902"/>
            <a:ext cx="576600" cy="10200"/>
          </a:xfrm>
          <a:prstGeom prst="straightConnector1">
            <a:avLst/>
          </a:prstGeom>
          <a:noFill/>
          <a:ln w="9525" cap="flat" cmpd="sng">
            <a:solidFill>
              <a:schemeClr val="dk2"/>
            </a:solidFill>
            <a:prstDash val="solid"/>
            <a:round/>
            <a:headEnd type="none" w="med" len="med"/>
            <a:tailEnd type="triangle" w="med" len="med"/>
          </a:ln>
        </p:spPr>
      </p:cxnSp>
      <p:pic>
        <p:nvPicPr>
          <p:cNvPr id="394" name="Google Shape;394;p19"/>
          <p:cNvPicPr preferRelativeResize="0"/>
          <p:nvPr/>
        </p:nvPicPr>
        <p:blipFill>
          <a:blip r:embed="rId6">
            <a:alphaModFix/>
          </a:blip>
          <a:stretch>
            <a:fillRect/>
          </a:stretch>
        </p:blipFill>
        <p:spPr>
          <a:xfrm>
            <a:off x="1166625" y="1855825"/>
            <a:ext cx="1301041" cy="750600"/>
          </a:xfrm>
          <a:prstGeom prst="rect">
            <a:avLst/>
          </a:prstGeom>
          <a:noFill/>
          <a:ln>
            <a:noFill/>
          </a:ln>
          <a:effectLst>
            <a:outerShdw blurRad="57150" dist="19050" dir="5400000" algn="bl" rotWithShape="0">
              <a:srgbClr val="000000">
                <a:alpha val="50000"/>
              </a:srgbClr>
            </a:outerShdw>
          </a:effectLst>
        </p:spPr>
      </p:pic>
      <p:pic>
        <p:nvPicPr>
          <p:cNvPr id="395" name="Google Shape;395;p19"/>
          <p:cNvPicPr preferRelativeResize="0"/>
          <p:nvPr/>
        </p:nvPicPr>
        <p:blipFill>
          <a:blip r:embed="rId7">
            <a:alphaModFix/>
          </a:blip>
          <a:stretch>
            <a:fillRect/>
          </a:stretch>
        </p:blipFill>
        <p:spPr>
          <a:xfrm>
            <a:off x="3399283" y="1805038"/>
            <a:ext cx="242483" cy="750601"/>
          </a:xfrm>
          <a:prstGeom prst="rect">
            <a:avLst/>
          </a:prstGeom>
          <a:noFill/>
          <a:ln>
            <a:noFill/>
          </a:ln>
        </p:spPr>
      </p:pic>
      <p:pic>
        <p:nvPicPr>
          <p:cNvPr id="396" name="Google Shape;396;p19"/>
          <p:cNvPicPr preferRelativeResize="0"/>
          <p:nvPr/>
        </p:nvPicPr>
        <p:blipFill>
          <a:blip r:embed="rId8">
            <a:alphaModFix/>
          </a:blip>
          <a:stretch>
            <a:fillRect/>
          </a:stretch>
        </p:blipFill>
        <p:spPr>
          <a:xfrm rot="-1963614">
            <a:off x="6668342" y="1458498"/>
            <a:ext cx="722716" cy="414078"/>
          </a:xfrm>
          <a:prstGeom prst="rect">
            <a:avLst/>
          </a:prstGeom>
          <a:noFill/>
          <a:ln>
            <a:noFill/>
          </a:ln>
        </p:spPr>
      </p:pic>
      <p:pic>
        <p:nvPicPr>
          <p:cNvPr id="397" name="Google Shape;397;p19"/>
          <p:cNvPicPr preferRelativeResize="0"/>
          <p:nvPr/>
        </p:nvPicPr>
        <p:blipFill>
          <a:blip r:embed="rId8">
            <a:alphaModFix/>
          </a:blip>
          <a:stretch>
            <a:fillRect/>
          </a:stretch>
        </p:blipFill>
        <p:spPr>
          <a:xfrm rot="1465731">
            <a:off x="6808492" y="2022686"/>
            <a:ext cx="722716" cy="4140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0"/>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403" name="Google Shape;403;p20"/>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69569" algn="l" rtl="0">
              <a:spcBef>
                <a:spcPts val="0"/>
              </a:spcBef>
              <a:spcAft>
                <a:spcPts val="0"/>
              </a:spcAft>
              <a:buSzPts val="1680"/>
              <a:buChar char="•"/>
            </a:pPr>
            <a:r>
              <a:rPr lang="en-US"/>
              <a:t>Uber : Cherami (Message Queue System)</a:t>
            </a:r>
            <a:endParaRPr/>
          </a:p>
        </p:txBody>
      </p:sp>
      <p:sp>
        <p:nvSpPr>
          <p:cNvPr id="404" name="Google Shape;404;p20"/>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16</a:t>
            </a:fld>
            <a:endParaRPr sz="1100" b="1" i="0" u="none" strike="noStrike" cap="none">
              <a:solidFill>
                <a:schemeClr val="dk1"/>
              </a:solidFill>
              <a:latin typeface="Tahoma"/>
              <a:ea typeface="Tahoma"/>
              <a:cs typeface="Tahoma"/>
              <a:sym typeface="Tahoma"/>
            </a:endParaRPr>
          </a:p>
        </p:txBody>
      </p:sp>
      <p:sp>
        <p:nvSpPr>
          <p:cNvPr id="405" name="Google Shape;405;p20"/>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700"/>
              <a:t>Message Queue System</a:t>
            </a:r>
            <a:endParaRPr sz="1700">
              <a:highlight>
                <a:srgbClr val="FFFFFF"/>
              </a:highlight>
            </a:endParaRPr>
          </a:p>
        </p:txBody>
      </p:sp>
      <p:pic>
        <p:nvPicPr>
          <p:cNvPr id="406" name="Google Shape;406;p20" descr="Producers enqueue tasks into queues A and B. Queue A feeds to two consumers groups that both receive all tasks, distributed across consumers within the respective group. Queue B feeds to only one consumer group."/>
          <p:cNvPicPr preferRelativeResize="0"/>
          <p:nvPr/>
        </p:nvPicPr>
        <p:blipFill>
          <a:blip r:embed="rId3">
            <a:alphaModFix/>
          </a:blip>
          <a:stretch>
            <a:fillRect/>
          </a:stretch>
        </p:blipFill>
        <p:spPr>
          <a:xfrm>
            <a:off x="3274625" y="2142350"/>
            <a:ext cx="5534400" cy="3744945"/>
          </a:xfrm>
          <a:prstGeom prst="rect">
            <a:avLst/>
          </a:prstGeom>
          <a:noFill/>
          <a:ln>
            <a:noFill/>
          </a:ln>
        </p:spPr>
      </p:pic>
      <p:pic>
        <p:nvPicPr>
          <p:cNvPr id="407" name="Google Shape;407;p20"/>
          <p:cNvPicPr preferRelativeResize="0"/>
          <p:nvPr/>
        </p:nvPicPr>
        <p:blipFill>
          <a:blip r:embed="rId4">
            <a:alphaModFix/>
          </a:blip>
          <a:stretch>
            <a:fillRect/>
          </a:stretch>
        </p:blipFill>
        <p:spPr>
          <a:xfrm>
            <a:off x="412900" y="2931400"/>
            <a:ext cx="2728425" cy="15357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1"/>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413" name="Google Shape;413;p21"/>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Uber : Cherami (Message Queue System)</a:t>
            </a:r>
            <a:endParaRPr/>
          </a:p>
        </p:txBody>
      </p:sp>
      <p:sp>
        <p:nvSpPr>
          <p:cNvPr id="414" name="Google Shape;414;p21"/>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17</a:t>
            </a:fld>
            <a:endParaRPr sz="1100" b="1" i="0" u="none" strike="noStrike" cap="none">
              <a:solidFill>
                <a:schemeClr val="dk1"/>
              </a:solidFill>
              <a:latin typeface="Tahoma"/>
              <a:ea typeface="Tahoma"/>
              <a:cs typeface="Tahoma"/>
              <a:sym typeface="Tahoma"/>
            </a:endParaRPr>
          </a:p>
        </p:txBody>
      </p:sp>
      <p:sp>
        <p:nvSpPr>
          <p:cNvPr id="415" name="Google Shape;415;p21"/>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700"/>
              <a:t>Redis to RocksDB</a:t>
            </a:r>
            <a:endParaRPr sz="1700">
              <a:highlight>
                <a:srgbClr val="FFFFFF"/>
              </a:highlight>
            </a:endParaRPr>
          </a:p>
        </p:txBody>
      </p:sp>
      <p:pic>
        <p:nvPicPr>
          <p:cNvPr id="416" name="Google Shape;416;p21"/>
          <p:cNvPicPr preferRelativeResize="0"/>
          <p:nvPr/>
        </p:nvPicPr>
        <p:blipFill>
          <a:blip r:embed="rId3">
            <a:alphaModFix/>
          </a:blip>
          <a:stretch>
            <a:fillRect/>
          </a:stretch>
        </p:blipFill>
        <p:spPr>
          <a:xfrm>
            <a:off x="5198213" y="3046925"/>
            <a:ext cx="3091100" cy="782425"/>
          </a:xfrm>
          <a:prstGeom prst="rect">
            <a:avLst/>
          </a:prstGeom>
          <a:noFill/>
          <a:ln>
            <a:noFill/>
          </a:ln>
        </p:spPr>
      </p:pic>
      <p:pic>
        <p:nvPicPr>
          <p:cNvPr id="417" name="Google Shape;417;p21"/>
          <p:cNvPicPr preferRelativeResize="0"/>
          <p:nvPr/>
        </p:nvPicPr>
        <p:blipFill>
          <a:blip r:embed="rId4">
            <a:alphaModFix/>
          </a:blip>
          <a:stretch>
            <a:fillRect/>
          </a:stretch>
        </p:blipFill>
        <p:spPr>
          <a:xfrm>
            <a:off x="1007088" y="3123125"/>
            <a:ext cx="2726601" cy="911150"/>
          </a:xfrm>
          <a:prstGeom prst="rect">
            <a:avLst/>
          </a:prstGeom>
          <a:noFill/>
          <a:ln>
            <a:noFill/>
          </a:ln>
        </p:spPr>
      </p:pic>
      <p:sp>
        <p:nvSpPr>
          <p:cNvPr id="418" name="Google Shape;418;p21"/>
          <p:cNvSpPr/>
          <p:nvPr/>
        </p:nvSpPr>
        <p:spPr>
          <a:xfrm>
            <a:off x="3943913" y="3395788"/>
            <a:ext cx="991500" cy="3540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txBox="1"/>
          <p:nvPr/>
        </p:nvSpPr>
        <p:spPr>
          <a:xfrm>
            <a:off x="1844813" y="4292063"/>
            <a:ext cx="5133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F0000"/>
                </a:solidFill>
              </a:rPr>
              <a:t>In-memory </a:t>
            </a:r>
            <a:r>
              <a:rPr lang="en-US" sz="1600"/>
              <a:t>Key-Value Store</a:t>
            </a:r>
            <a:endParaRPr sz="1600"/>
          </a:p>
          <a:p>
            <a:pPr marL="0" lvl="0" indent="0" algn="ctr" rtl="0">
              <a:spcBef>
                <a:spcPts val="0"/>
              </a:spcBef>
              <a:spcAft>
                <a:spcPts val="0"/>
              </a:spcAft>
              <a:buNone/>
            </a:pPr>
            <a:r>
              <a:rPr lang="en-US" sz="1600">
                <a:solidFill>
                  <a:srgbClr val="222222"/>
                </a:solidFill>
                <a:highlight>
                  <a:srgbClr val="FFFFFF"/>
                </a:highlight>
              </a:rPr>
              <a:t>Isn’t as </a:t>
            </a:r>
            <a:r>
              <a:rPr lang="en-US" sz="1600" b="1">
                <a:solidFill>
                  <a:srgbClr val="9900FF"/>
                </a:solidFill>
                <a:highlight>
                  <a:srgbClr val="FFFFFF"/>
                </a:highlight>
              </a:rPr>
              <a:t>durable </a:t>
            </a:r>
            <a:r>
              <a:rPr lang="en-US" sz="1600">
                <a:solidFill>
                  <a:srgbClr val="222222"/>
                </a:solidFill>
                <a:highlight>
                  <a:srgbClr val="FFFFFF"/>
                </a:highlight>
              </a:rPr>
              <a:t>or </a:t>
            </a:r>
            <a:r>
              <a:rPr lang="en-US" sz="1600" b="1">
                <a:solidFill>
                  <a:srgbClr val="0000FF"/>
                </a:solidFill>
                <a:highlight>
                  <a:srgbClr val="FFFFFF"/>
                </a:highlight>
              </a:rPr>
              <a:t>scalable </a:t>
            </a:r>
            <a:r>
              <a:rPr lang="en-US" sz="1600">
                <a:solidFill>
                  <a:srgbClr val="222222"/>
                </a:solidFill>
                <a:highlight>
                  <a:srgbClr val="FFFFFF"/>
                </a:highlight>
              </a:rPr>
              <a:t>as Uber needed.</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425" name="Google Shape;425;p22"/>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69569" algn="l" rtl="0">
              <a:spcBef>
                <a:spcPts val="0"/>
              </a:spcBef>
              <a:spcAft>
                <a:spcPts val="0"/>
              </a:spcAft>
              <a:buSzPts val="1680"/>
              <a:buChar char="•"/>
            </a:pPr>
            <a:r>
              <a:rPr lang="en-US"/>
              <a:t>Uber : Cherami (Message Queue System)</a:t>
            </a:r>
            <a:endParaRPr/>
          </a:p>
        </p:txBody>
      </p:sp>
      <p:sp>
        <p:nvSpPr>
          <p:cNvPr id="426" name="Google Shape;426;p22"/>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18</a:t>
            </a:fld>
            <a:endParaRPr sz="1100" b="1" i="0" u="none" strike="noStrike" cap="none">
              <a:solidFill>
                <a:schemeClr val="dk1"/>
              </a:solidFill>
              <a:latin typeface="Tahoma"/>
              <a:ea typeface="Tahoma"/>
              <a:cs typeface="Tahoma"/>
              <a:sym typeface="Tahoma"/>
            </a:endParaRPr>
          </a:p>
        </p:txBody>
      </p:sp>
      <p:sp>
        <p:nvSpPr>
          <p:cNvPr id="427" name="Google Shape;427;p22"/>
          <p:cNvSpPr txBox="1">
            <a:spLocks noGrp="1"/>
          </p:cNvSpPr>
          <p:nvPr>
            <p:ph type="body" idx="1"/>
          </p:nvPr>
        </p:nvSpPr>
        <p:spPr>
          <a:xfrm>
            <a:off x="250800" y="1400250"/>
            <a:ext cx="8642400" cy="3540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700"/>
              <a:t>Implement Message Queue by RocksDB</a:t>
            </a:r>
            <a:endParaRPr sz="1700">
              <a:highlight>
                <a:srgbClr val="FFFFFF"/>
              </a:highlight>
            </a:endParaRPr>
          </a:p>
        </p:txBody>
      </p:sp>
      <p:sp>
        <p:nvSpPr>
          <p:cNvPr id="428" name="Google Shape;428;p22"/>
          <p:cNvSpPr/>
          <p:nvPr/>
        </p:nvSpPr>
        <p:spPr>
          <a:xfrm>
            <a:off x="977775" y="3517275"/>
            <a:ext cx="3416100" cy="7605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4750050" y="3517275"/>
            <a:ext cx="2838300" cy="7605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Message</a:t>
            </a:r>
            <a:endParaRPr sz="1600"/>
          </a:p>
        </p:txBody>
      </p:sp>
      <p:sp>
        <p:nvSpPr>
          <p:cNvPr id="430" name="Google Shape;430;p22"/>
          <p:cNvSpPr txBox="1"/>
          <p:nvPr/>
        </p:nvSpPr>
        <p:spPr>
          <a:xfrm>
            <a:off x="1998475" y="2987650"/>
            <a:ext cx="195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Key</a:t>
            </a:r>
            <a:endParaRPr sz="1600" b="1"/>
          </a:p>
        </p:txBody>
      </p:sp>
      <p:sp>
        <p:nvSpPr>
          <p:cNvPr id="431" name="Google Shape;431;p22"/>
          <p:cNvSpPr txBox="1"/>
          <p:nvPr/>
        </p:nvSpPr>
        <p:spPr>
          <a:xfrm>
            <a:off x="5192850" y="2987650"/>
            <a:ext cx="195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Value</a:t>
            </a:r>
            <a:endParaRPr sz="1600" b="1"/>
          </a:p>
        </p:txBody>
      </p:sp>
      <p:sp>
        <p:nvSpPr>
          <p:cNvPr id="432" name="Google Shape;432;p22"/>
          <p:cNvSpPr/>
          <p:nvPr/>
        </p:nvSpPr>
        <p:spPr>
          <a:xfrm>
            <a:off x="1195050" y="3681975"/>
            <a:ext cx="1738200" cy="431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Delivery Time</a:t>
            </a:r>
            <a:endParaRPr/>
          </a:p>
        </p:txBody>
      </p:sp>
      <p:sp>
        <p:nvSpPr>
          <p:cNvPr id="433" name="Google Shape;433;p22"/>
          <p:cNvSpPr/>
          <p:nvPr/>
        </p:nvSpPr>
        <p:spPr>
          <a:xfrm>
            <a:off x="3150600" y="3681975"/>
            <a:ext cx="1086600" cy="431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Sequence Number</a:t>
            </a:r>
            <a:endParaRPr/>
          </a:p>
        </p:txBody>
      </p:sp>
      <p:cxnSp>
        <p:nvCxnSpPr>
          <p:cNvPr id="434" name="Google Shape;434;p22"/>
          <p:cNvCxnSpPr>
            <a:stCxn id="435" idx="0"/>
            <a:endCxn id="432" idx="2"/>
          </p:cNvCxnSpPr>
          <p:nvPr/>
        </p:nvCxnSpPr>
        <p:spPr>
          <a:xfrm rot="10800000" flipH="1">
            <a:off x="2059975" y="4112950"/>
            <a:ext cx="4200" cy="1006800"/>
          </a:xfrm>
          <a:prstGeom prst="straightConnector1">
            <a:avLst/>
          </a:prstGeom>
          <a:noFill/>
          <a:ln w="9525" cap="flat" cmpd="sng">
            <a:solidFill>
              <a:srgbClr val="FF0000"/>
            </a:solidFill>
            <a:prstDash val="solid"/>
            <a:round/>
            <a:headEnd type="none" w="med" len="med"/>
            <a:tailEnd type="triangle" w="med" len="med"/>
          </a:ln>
        </p:spPr>
      </p:cxnSp>
      <p:sp>
        <p:nvSpPr>
          <p:cNvPr id="435" name="Google Shape;435;p22"/>
          <p:cNvSpPr txBox="1"/>
          <p:nvPr/>
        </p:nvSpPr>
        <p:spPr>
          <a:xfrm>
            <a:off x="1453075" y="5119750"/>
            <a:ext cx="12138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High </a:t>
            </a:r>
            <a:endParaRPr/>
          </a:p>
          <a:p>
            <a:pPr marL="0" lvl="0" indent="0" algn="ctr" rtl="0">
              <a:spcBef>
                <a:spcPts val="0"/>
              </a:spcBef>
              <a:spcAft>
                <a:spcPts val="0"/>
              </a:spcAft>
              <a:buNone/>
            </a:pPr>
            <a:r>
              <a:rPr lang="en-US"/>
              <a:t>order bits</a:t>
            </a:r>
            <a:endParaRPr/>
          </a:p>
        </p:txBody>
      </p:sp>
      <p:cxnSp>
        <p:nvCxnSpPr>
          <p:cNvPr id="436" name="Google Shape;436;p22"/>
          <p:cNvCxnSpPr>
            <a:stCxn id="437" idx="0"/>
            <a:endCxn id="433" idx="2"/>
          </p:cNvCxnSpPr>
          <p:nvPr/>
        </p:nvCxnSpPr>
        <p:spPr>
          <a:xfrm rot="10800000">
            <a:off x="3693900" y="4113000"/>
            <a:ext cx="0" cy="1032000"/>
          </a:xfrm>
          <a:prstGeom prst="straightConnector1">
            <a:avLst/>
          </a:prstGeom>
          <a:noFill/>
          <a:ln w="9525" cap="flat" cmpd="sng">
            <a:solidFill>
              <a:srgbClr val="FF0000"/>
            </a:solidFill>
            <a:prstDash val="solid"/>
            <a:round/>
            <a:headEnd type="none" w="med" len="med"/>
            <a:tailEnd type="triangle" w="med" len="med"/>
          </a:ln>
        </p:spPr>
      </p:cxnSp>
      <p:sp>
        <p:nvSpPr>
          <p:cNvPr id="437" name="Google Shape;437;p22"/>
          <p:cNvSpPr txBox="1"/>
          <p:nvPr/>
        </p:nvSpPr>
        <p:spPr>
          <a:xfrm>
            <a:off x="3087000" y="5145000"/>
            <a:ext cx="12138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Low</a:t>
            </a:r>
            <a:endParaRPr/>
          </a:p>
          <a:p>
            <a:pPr marL="0" lvl="0" indent="0" algn="ctr" rtl="0">
              <a:spcBef>
                <a:spcPts val="0"/>
              </a:spcBef>
              <a:spcAft>
                <a:spcPts val="0"/>
              </a:spcAft>
              <a:buNone/>
            </a:pPr>
            <a:r>
              <a:rPr lang="en-US"/>
              <a:t>order bits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3"/>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443" name="Google Shape;443;p23"/>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69569" algn="l" rtl="0">
              <a:spcBef>
                <a:spcPts val="0"/>
              </a:spcBef>
              <a:spcAft>
                <a:spcPts val="0"/>
              </a:spcAft>
              <a:buSzPts val="1680"/>
              <a:buChar char="•"/>
            </a:pPr>
            <a:r>
              <a:rPr lang="en-US"/>
              <a:t>Real workload(live chatting data) - interface implement</a:t>
            </a:r>
            <a:endParaRPr/>
          </a:p>
        </p:txBody>
      </p:sp>
      <p:sp>
        <p:nvSpPr>
          <p:cNvPr id="444" name="Google Shape;444;p23"/>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19</a:t>
            </a:fld>
            <a:endParaRPr sz="1100" b="1" i="0" u="none" strike="noStrike" cap="none">
              <a:solidFill>
                <a:schemeClr val="dk1"/>
              </a:solidFill>
              <a:latin typeface="Tahoma"/>
              <a:ea typeface="Tahoma"/>
              <a:cs typeface="Tahoma"/>
              <a:sym typeface="Tahoma"/>
            </a:endParaRPr>
          </a:p>
        </p:txBody>
      </p:sp>
      <p:grpSp>
        <p:nvGrpSpPr>
          <p:cNvPr id="445" name="Google Shape;445;p23"/>
          <p:cNvGrpSpPr/>
          <p:nvPr/>
        </p:nvGrpSpPr>
        <p:grpSpPr>
          <a:xfrm>
            <a:off x="1635562" y="1917525"/>
            <a:ext cx="5872876" cy="3548700"/>
            <a:chOff x="2950424" y="2240475"/>
            <a:chExt cx="5872876" cy="3548700"/>
          </a:xfrm>
        </p:grpSpPr>
        <p:pic>
          <p:nvPicPr>
            <p:cNvPr id="446" name="Google Shape;446;p23"/>
            <p:cNvPicPr preferRelativeResize="0"/>
            <p:nvPr/>
          </p:nvPicPr>
          <p:blipFill rotWithShape="1">
            <a:blip r:embed="rId3">
              <a:alphaModFix/>
            </a:blip>
            <a:srcRect l="30829" t="477"/>
            <a:stretch/>
          </p:blipFill>
          <p:spPr>
            <a:xfrm>
              <a:off x="2950424" y="2240475"/>
              <a:ext cx="5784550" cy="3531776"/>
            </a:xfrm>
            <a:prstGeom prst="rect">
              <a:avLst/>
            </a:prstGeom>
            <a:noFill/>
            <a:ln>
              <a:noFill/>
            </a:ln>
          </p:spPr>
        </p:pic>
        <p:sp>
          <p:nvSpPr>
            <p:cNvPr id="447" name="Google Shape;447;p23"/>
            <p:cNvSpPr/>
            <p:nvPr/>
          </p:nvSpPr>
          <p:spPr>
            <a:xfrm>
              <a:off x="6492900" y="2240475"/>
              <a:ext cx="2330400" cy="3548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43" name="Google Shape;43;p6"/>
          <p:cNvSpPr txBox="1">
            <a:spLocks noGrp="1"/>
          </p:cNvSpPr>
          <p:nvPr>
            <p:ph type="body" idx="1"/>
          </p:nvPr>
        </p:nvSpPr>
        <p:spPr>
          <a:xfrm>
            <a:off x="250825" y="836613"/>
            <a:ext cx="8642400" cy="5486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RocksDB vs MongoDB</a:t>
            </a:r>
            <a:endParaRPr/>
          </a:p>
          <a:p>
            <a:pPr marL="742950" lvl="1" indent="-285750" algn="l" rtl="0">
              <a:spcBef>
                <a:spcPts val="400"/>
              </a:spcBef>
              <a:spcAft>
                <a:spcPts val="0"/>
              </a:spcAft>
              <a:buSzPts val="1400"/>
              <a:buChar char="✔"/>
            </a:pPr>
            <a:r>
              <a:rPr lang="en-US"/>
              <a:t>Data Structure</a:t>
            </a:r>
            <a:endParaRPr/>
          </a:p>
          <a:p>
            <a:pPr marL="1143000" lvl="0" indent="0" algn="l" rtl="0">
              <a:spcBef>
                <a:spcPts val="400"/>
              </a:spcBef>
              <a:spcAft>
                <a:spcPts val="0"/>
              </a:spcAft>
              <a:buNone/>
            </a:pPr>
            <a:br>
              <a:rPr lang="en-US"/>
            </a:br>
            <a:br>
              <a:rPr lang="en-US"/>
            </a:br>
            <a:br>
              <a:rPr lang="en-US"/>
            </a:br>
            <a:br>
              <a:rPr lang="en-US"/>
            </a:br>
            <a:br>
              <a:rPr lang="en-US"/>
            </a:br>
            <a:br>
              <a:rPr lang="en-US"/>
            </a:br>
            <a:br>
              <a:rPr lang="en-US"/>
            </a:br>
            <a:br>
              <a:rPr lang="en-US"/>
            </a:br>
            <a:endParaRPr/>
          </a:p>
          <a:p>
            <a:pPr marL="0" lvl="0" indent="0" algn="l" rtl="0">
              <a:spcBef>
                <a:spcPts val="400"/>
              </a:spcBef>
              <a:spcAft>
                <a:spcPts val="0"/>
              </a:spcAft>
              <a:buNone/>
            </a:pPr>
            <a:br>
              <a:rPr lang="en-US"/>
            </a:br>
            <a:endParaRPr/>
          </a:p>
          <a:p>
            <a:pPr marL="1143000" lvl="0" indent="0" algn="l" rtl="0">
              <a:spcBef>
                <a:spcPts val="400"/>
              </a:spcBef>
              <a:spcAft>
                <a:spcPts val="0"/>
              </a:spcAft>
              <a:buNone/>
            </a:pPr>
            <a:endParaRPr/>
          </a:p>
        </p:txBody>
      </p:sp>
      <p:sp>
        <p:nvSpPr>
          <p:cNvPr id="44" name="Google Shape;44;p6"/>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2</a:t>
            </a:fld>
            <a:endParaRPr sz="1100" b="1" i="0" u="none" strike="noStrike" cap="none">
              <a:solidFill>
                <a:schemeClr val="dk1"/>
              </a:solidFill>
              <a:latin typeface="Tahoma"/>
              <a:ea typeface="Tahoma"/>
              <a:cs typeface="Tahoma"/>
              <a:sym typeface="Tahoma"/>
            </a:endParaRPr>
          </a:p>
        </p:txBody>
      </p:sp>
      <p:sp>
        <p:nvSpPr>
          <p:cNvPr id="45" name="Google Shape;45;p6"/>
          <p:cNvSpPr txBox="1"/>
          <p:nvPr/>
        </p:nvSpPr>
        <p:spPr>
          <a:xfrm>
            <a:off x="748500" y="2083150"/>
            <a:ext cx="170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Rocks DB</a:t>
            </a:r>
            <a:endParaRPr sz="1800" b="1"/>
          </a:p>
        </p:txBody>
      </p:sp>
      <p:sp>
        <p:nvSpPr>
          <p:cNvPr id="46" name="Google Shape;46;p6"/>
          <p:cNvSpPr txBox="1"/>
          <p:nvPr/>
        </p:nvSpPr>
        <p:spPr>
          <a:xfrm>
            <a:off x="4759975" y="2083150"/>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Mongo DB</a:t>
            </a:r>
            <a:endParaRPr sz="1800" b="1"/>
          </a:p>
        </p:txBody>
      </p:sp>
      <p:sp>
        <p:nvSpPr>
          <p:cNvPr id="47" name="Google Shape;47;p6"/>
          <p:cNvSpPr/>
          <p:nvPr/>
        </p:nvSpPr>
        <p:spPr>
          <a:xfrm>
            <a:off x="748500" y="2591625"/>
            <a:ext cx="3789300" cy="2161200"/>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6"/>
          <p:cNvPicPr preferRelativeResize="0"/>
          <p:nvPr/>
        </p:nvPicPr>
        <p:blipFill>
          <a:blip r:embed="rId3">
            <a:alphaModFix/>
          </a:blip>
          <a:stretch>
            <a:fillRect/>
          </a:stretch>
        </p:blipFill>
        <p:spPr>
          <a:xfrm>
            <a:off x="835900" y="2753250"/>
            <a:ext cx="3516349" cy="1763662"/>
          </a:xfrm>
          <a:prstGeom prst="rect">
            <a:avLst/>
          </a:prstGeom>
          <a:noFill/>
          <a:ln>
            <a:noFill/>
          </a:ln>
        </p:spPr>
      </p:pic>
      <p:sp>
        <p:nvSpPr>
          <p:cNvPr id="49" name="Google Shape;49;p6"/>
          <p:cNvSpPr txBox="1"/>
          <p:nvPr/>
        </p:nvSpPr>
        <p:spPr>
          <a:xfrm>
            <a:off x="1332450" y="4723400"/>
            <a:ext cx="25167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LSM-Tree</a:t>
            </a:r>
            <a:endParaRPr sz="1800"/>
          </a:p>
          <a:p>
            <a:pPr marL="0" lvl="0" indent="0" algn="ctr" rtl="0">
              <a:spcBef>
                <a:spcPts val="0"/>
              </a:spcBef>
              <a:spcAft>
                <a:spcPts val="0"/>
              </a:spcAft>
              <a:buNone/>
            </a:pPr>
            <a:r>
              <a:rPr lang="en-US" sz="1800"/>
              <a:t>(out-place update)</a:t>
            </a:r>
            <a:endParaRPr sz="1800"/>
          </a:p>
          <a:p>
            <a:pPr marL="0" lvl="0" indent="0" algn="ctr" rtl="0">
              <a:spcBef>
                <a:spcPts val="0"/>
              </a:spcBef>
              <a:spcAft>
                <a:spcPts val="0"/>
              </a:spcAft>
              <a:buNone/>
            </a:pPr>
            <a:r>
              <a:rPr lang="en-US" sz="1800">
                <a:solidFill>
                  <a:schemeClr val="dk1"/>
                </a:solidFill>
              </a:rPr>
              <a:t>-&gt; </a:t>
            </a:r>
            <a:r>
              <a:rPr lang="en-US" sz="2000">
                <a:solidFill>
                  <a:schemeClr val="dk1"/>
                </a:solidFill>
              </a:rPr>
              <a:t>Write Good!</a:t>
            </a:r>
            <a:endParaRPr sz="1800"/>
          </a:p>
        </p:txBody>
      </p:sp>
      <p:sp>
        <p:nvSpPr>
          <p:cNvPr id="50" name="Google Shape;50;p6"/>
          <p:cNvSpPr/>
          <p:nvPr/>
        </p:nvSpPr>
        <p:spPr>
          <a:xfrm>
            <a:off x="4759975" y="2591613"/>
            <a:ext cx="3789300" cy="2161200"/>
          </a:xfrm>
          <a:prstGeom prst="rect">
            <a:avLst/>
          </a:prstGeom>
          <a:solidFill>
            <a:srgbClr val="D9EAD3"/>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6"/>
          <p:cNvPicPr preferRelativeResize="0"/>
          <p:nvPr/>
        </p:nvPicPr>
        <p:blipFill>
          <a:blip r:embed="rId4">
            <a:alphaModFix/>
          </a:blip>
          <a:stretch>
            <a:fillRect/>
          </a:stretch>
        </p:blipFill>
        <p:spPr>
          <a:xfrm>
            <a:off x="5042063" y="2793939"/>
            <a:ext cx="3283975" cy="1724174"/>
          </a:xfrm>
          <a:prstGeom prst="rect">
            <a:avLst/>
          </a:prstGeom>
          <a:noFill/>
          <a:ln>
            <a:noFill/>
          </a:ln>
        </p:spPr>
      </p:pic>
      <p:sp>
        <p:nvSpPr>
          <p:cNvPr id="52" name="Google Shape;52;p6"/>
          <p:cNvSpPr txBox="1"/>
          <p:nvPr/>
        </p:nvSpPr>
        <p:spPr>
          <a:xfrm>
            <a:off x="5501900" y="4741175"/>
            <a:ext cx="25167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B-Tree</a:t>
            </a:r>
            <a:endParaRPr sz="1800"/>
          </a:p>
          <a:p>
            <a:pPr marL="0" lvl="0" indent="0" algn="ctr" rtl="0">
              <a:spcBef>
                <a:spcPts val="0"/>
              </a:spcBef>
              <a:spcAft>
                <a:spcPts val="0"/>
              </a:spcAft>
              <a:buNone/>
            </a:pPr>
            <a:r>
              <a:rPr lang="en-US" sz="1800"/>
              <a:t>(in-place update)</a:t>
            </a:r>
            <a:endParaRPr sz="1800"/>
          </a:p>
          <a:p>
            <a:pPr marL="0" lvl="0" indent="0" algn="ctr" rtl="0">
              <a:spcBef>
                <a:spcPts val="0"/>
              </a:spcBef>
              <a:spcAft>
                <a:spcPts val="0"/>
              </a:spcAft>
              <a:buNone/>
            </a:pPr>
            <a:r>
              <a:rPr lang="en-US" sz="1800">
                <a:solidFill>
                  <a:schemeClr val="dk1"/>
                </a:solidFill>
              </a:rPr>
              <a:t>-&gt; </a:t>
            </a:r>
            <a:r>
              <a:rPr lang="en-US" sz="2000">
                <a:solidFill>
                  <a:schemeClr val="dk1"/>
                </a:solidFill>
              </a:rPr>
              <a:t>Read Good!</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Discussion</a:t>
            </a:r>
            <a:endParaRPr/>
          </a:p>
        </p:txBody>
      </p:sp>
      <p:sp>
        <p:nvSpPr>
          <p:cNvPr id="453" name="Google Shape;453;p24"/>
          <p:cNvSpPr txBox="1">
            <a:spLocks noGrp="1"/>
          </p:cNvSpPr>
          <p:nvPr>
            <p:ph type="body" idx="1"/>
          </p:nvPr>
        </p:nvSpPr>
        <p:spPr>
          <a:xfrm>
            <a:off x="323850" y="838200"/>
            <a:ext cx="8496300" cy="5486400"/>
          </a:xfrm>
          <a:prstGeom prst="rect">
            <a:avLst/>
          </a:prstGeom>
          <a:noFill/>
          <a:ln>
            <a:noFill/>
          </a:ln>
        </p:spPr>
        <p:txBody>
          <a:bodyPr spcFirstLastPara="1" wrap="square" lIns="91425" tIns="45700" rIns="91425" bIns="45700" anchor="t" anchorCtr="0">
            <a:normAutofit/>
          </a:bodyPr>
          <a:lstStyle/>
          <a:p>
            <a:pPr marL="342900" lvl="0" indent="-236220" algn="l" rtl="0">
              <a:spcBef>
                <a:spcPts val="0"/>
              </a:spcBef>
              <a:spcAft>
                <a:spcPts val="0"/>
              </a:spcAft>
              <a:buSzPts val="1680"/>
              <a:buNone/>
            </a:pPr>
            <a:endParaRPr/>
          </a:p>
        </p:txBody>
      </p:sp>
      <p:pic>
        <p:nvPicPr>
          <p:cNvPr id="454" name="Google Shape;454;p24"/>
          <p:cNvPicPr preferRelativeResize="0"/>
          <p:nvPr/>
        </p:nvPicPr>
        <p:blipFill rotWithShape="1">
          <a:blip r:embed="rId3">
            <a:alphaModFix/>
          </a:blip>
          <a:srcRect/>
          <a:stretch/>
        </p:blipFill>
        <p:spPr>
          <a:xfrm>
            <a:off x="1547813" y="1628775"/>
            <a:ext cx="5832475" cy="424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7"/>
          <p:cNvSpPr txBox="1">
            <a:spLocks noGrp="1"/>
          </p:cNvSpPr>
          <p:nvPr>
            <p:ph type="body" idx="1"/>
          </p:nvPr>
        </p:nvSpPr>
        <p:spPr>
          <a:xfrm>
            <a:off x="250825" y="836613"/>
            <a:ext cx="8642400" cy="5486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Put Large Video Files</a:t>
            </a:r>
            <a:endParaRPr/>
          </a:p>
          <a:p>
            <a:pPr marL="0" lvl="0" indent="0" algn="l" rtl="0">
              <a:spcBef>
                <a:spcPts val="400"/>
              </a:spcBef>
              <a:spcAft>
                <a:spcPts val="0"/>
              </a:spcAft>
              <a:buNone/>
            </a:pPr>
            <a:br>
              <a:rPr lang="en-US"/>
            </a:br>
            <a:br>
              <a:rPr lang="en-US"/>
            </a:br>
            <a:br>
              <a:rPr lang="en-US"/>
            </a:br>
            <a:br>
              <a:rPr lang="en-US"/>
            </a:br>
            <a:br>
              <a:rPr lang="en-US"/>
            </a:br>
            <a:br>
              <a:rPr lang="en-US"/>
            </a:br>
            <a:br>
              <a:rPr lang="en-US"/>
            </a:br>
            <a:br>
              <a:rPr lang="en-US"/>
            </a:br>
            <a:br>
              <a:rPr lang="en-US"/>
            </a:br>
            <a:endParaRPr/>
          </a:p>
          <a:p>
            <a:pPr marL="0" lvl="0" indent="0" algn="l" rtl="0">
              <a:spcBef>
                <a:spcPts val="400"/>
              </a:spcBef>
              <a:spcAft>
                <a:spcPts val="0"/>
              </a:spcAft>
              <a:buNone/>
            </a:pPr>
            <a:endParaRPr/>
          </a:p>
          <a:p>
            <a:pPr marL="1143000" lvl="0" indent="0" algn="l" rtl="0">
              <a:spcBef>
                <a:spcPts val="400"/>
              </a:spcBef>
              <a:spcAft>
                <a:spcPts val="0"/>
              </a:spcAft>
              <a:buNone/>
            </a:pPr>
            <a:endParaRPr/>
          </a:p>
        </p:txBody>
      </p:sp>
      <p:sp>
        <p:nvSpPr>
          <p:cNvPr id="58" name="Google Shape;58;p7"/>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59" name="Google Shape;59;p7"/>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3</a:t>
            </a:fld>
            <a:endParaRPr sz="1100" b="1" i="0" u="none" strike="noStrike" cap="none">
              <a:solidFill>
                <a:schemeClr val="dk1"/>
              </a:solidFill>
              <a:latin typeface="Tahoma"/>
              <a:ea typeface="Tahoma"/>
              <a:cs typeface="Tahoma"/>
              <a:sym typeface="Tahoma"/>
            </a:endParaRPr>
          </a:p>
        </p:txBody>
      </p:sp>
      <p:pic>
        <p:nvPicPr>
          <p:cNvPr id="60" name="Google Shape;60;p7"/>
          <p:cNvPicPr preferRelativeResize="0"/>
          <p:nvPr/>
        </p:nvPicPr>
        <p:blipFill>
          <a:blip r:embed="rId3">
            <a:alphaModFix/>
          </a:blip>
          <a:stretch>
            <a:fillRect/>
          </a:stretch>
        </p:blipFill>
        <p:spPr>
          <a:xfrm rot="-1893304">
            <a:off x="3382675" y="2065148"/>
            <a:ext cx="1780552" cy="1179600"/>
          </a:xfrm>
          <a:prstGeom prst="rect">
            <a:avLst/>
          </a:prstGeom>
          <a:noFill/>
          <a:ln>
            <a:noFill/>
          </a:ln>
        </p:spPr>
      </p:pic>
      <p:pic>
        <p:nvPicPr>
          <p:cNvPr id="61" name="Google Shape;61;p7"/>
          <p:cNvPicPr preferRelativeResize="0"/>
          <p:nvPr/>
        </p:nvPicPr>
        <p:blipFill>
          <a:blip r:embed="rId4">
            <a:alphaModFix/>
          </a:blip>
          <a:stretch>
            <a:fillRect/>
          </a:stretch>
        </p:blipFill>
        <p:spPr>
          <a:xfrm>
            <a:off x="1196100" y="3211575"/>
            <a:ext cx="1624300" cy="1943625"/>
          </a:xfrm>
          <a:prstGeom prst="rect">
            <a:avLst/>
          </a:prstGeom>
          <a:noFill/>
          <a:ln>
            <a:noFill/>
          </a:ln>
        </p:spPr>
      </p:pic>
      <p:pic>
        <p:nvPicPr>
          <p:cNvPr id="62" name="Google Shape;62;p7"/>
          <p:cNvPicPr preferRelativeResize="0"/>
          <p:nvPr/>
        </p:nvPicPr>
        <p:blipFill>
          <a:blip r:embed="rId5">
            <a:alphaModFix/>
          </a:blip>
          <a:stretch>
            <a:fillRect/>
          </a:stretch>
        </p:blipFill>
        <p:spPr>
          <a:xfrm>
            <a:off x="6079075" y="1034325"/>
            <a:ext cx="2229125" cy="2229125"/>
          </a:xfrm>
          <a:prstGeom prst="rect">
            <a:avLst/>
          </a:prstGeom>
          <a:noFill/>
          <a:ln>
            <a:noFill/>
          </a:ln>
        </p:spPr>
      </p:pic>
      <p:cxnSp>
        <p:nvCxnSpPr>
          <p:cNvPr id="63" name="Google Shape;63;p7"/>
          <p:cNvCxnSpPr>
            <a:stCxn id="62" idx="1"/>
            <a:endCxn id="61" idx="3"/>
          </p:cNvCxnSpPr>
          <p:nvPr/>
        </p:nvCxnSpPr>
        <p:spPr>
          <a:xfrm flipH="1">
            <a:off x="2820475" y="2148888"/>
            <a:ext cx="3258600" cy="2034600"/>
          </a:xfrm>
          <a:prstGeom prst="straightConnector1">
            <a:avLst/>
          </a:prstGeom>
          <a:noFill/>
          <a:ln w="9525" cap="flat" cmpd="sng">
            <a:solidFill>
              <a:schemeClr val="dk2"/>
            </a:solidFill>
            <a:prstDash val="solid"/>
            <a:round/>
            <a:headEnd type="none" w="med" len="med"/>
            <a:tailEnd type="triangle" w="med" len="med"/>
          </a:ln>
        </p:spPr>
      </p:cxnSp>
      <p:cxnSp>
        <p:nvCxnSpPr>
          <p:cNvPr id="64" name="Google Shape;64;p7"/>
          <p:cNvCxnSpPr>
            <a:endCxn id="65" idx="1"/>
          </p:cNvCxnSpPr>
          <p:nvPr/>
        </p:nvCxnSpPr>
        <p:spPr>
          <a:xfrm>
            <a:off x="2820400" y="4183463"/>
            <a:ext cx="3373200" cy="868500"/>
          </a:xfrm>
          <a:prstGeom prst="straightConnector1">
            <a:avLst/>
          </a:prstGeom>
          <a:noFill/>
          <a:ln w="9525" cap="flat" cmpd="sng">
            <a:solidFill>
              <a:schemeClr val="dk2"/>
            </a:solidFill>
            <a:prstDash val="solid"/>
            <a:round/>
            <a:headEnd type="none" w="med" len="med"/>
            <a:tailEnd type="triangle" w="med" len="med"/>
          </a:ln>
        </p:spPr>
      </p:cxnSp>
      <p:pic>
        <p:nvPicPr>
          <p:cNvPr id="66" name="Google Shape;66;p7"/>
          <p:cNvPicPr preferRelativeResize="0"/>
          <p:nvPr/>
        </p:nvPicPr>
        <p:blipFill>
          <a:blip r:embed="rId6">
            <a:alphaModFix/>
          </a:blip>
          <a:stretch>
            <a:fillRect/>
          </a:stretch>
        </p:blipFill>
        <p:spPr>
          <a:xfrm>
            <a:off x="6782998" y="1686450"/>
            <a:ext cx="743800" cy="727425"/>
          </a:xfrm>
          <a:prstGeom prst="rect">
            <a:avLst/>
          </a:prstGeom>
          <a:noFill/>
          <a:ln>
            <a:noFill/>
          </a:ln>
        </p:spPr>
      </p:pic>
      <p:pic>
        <p:nvPicPr>
          <p:cNvPr id="65" name="Google Shape;65;p7"/>
          <p:cNvPicPr preferRelativeResize="0"/>
          <p:nvPr/>
        </p:nvPicPr>
        <p:blipFill>
          <a:blip r:embed="rId5">
            <a:alphaModFix/>
          </a:blip>
          <a:stretch>
            <a:fillRect/>
          </a:stretch>
        </p:blipFill>
        <p:spPr>
          <a:xfrm>
            <a:off x="6193600" y="3937400"/>
            <a:ext cx="2229125" cy="2229125"/>
          </a:xfrm>
          <a:prstGeom prst="rect">
            <a:avLst/>
          </a:prstGeom>
          <a:noFill/>
          <a:ln>
            <a:noFill/>
          </a:ln>
        </p:spPr>
      </p:pic>
      <p:pic>
        <p:nvPicPr>
          <p:cNvPr id="67" name="Google Shape;67;p7"/>
          <p:cNvPicPr preferRelativeResize="0"/>
          <p:nvPr/>
        </p:nvPicPr>
        <p:blipFill>
          <a:blip r:embed="rId6">
            <a:alphaModFix/>
          </a:blip>
          <a:stretch>
            <a:fillRect/>
          </a:stretch>
        </p:blipFill>
        <p:spPr>
          <a:xfrm>
            <a:off x="6936260" y="4598900"/>
            <a:ext cx="743800" cy="727425"/>
          </a:xfrm>
          <a:prstGeom prst="rect">
            <a:avLst/>
          </a:prstGeom>
          <a:noFill/>
          <a:ln>
            <a:noFill/>
          </a:ln>
        </p:spPr>
      </p:pic>
      <p:pic>
        <p:nvPicPr>
          <p:cNvPr id="68" name="Google Shape;68;p7"/>
          <p:cNvPicPr preferRelativeResize="0"/>
          <p:nvPr/>
        </p:nvPicPr>
        <p:blipFill>
          <a:blip r:embed="rId3">
            <a:alphaModFix/>
          </a:blip>
          <a:stretch>
            <a:fillRect/>
          </a:stretch>
        </p:blipFill>
        <p:spPr>
          <a:xfrm rot="867116">
            <a:off x="3559500" y="4668548"/>
            <a:ext cx="1780552" cy="1179600"/>
          </a:xfrm>
          <a:prstGeom prst="rect">
            <a:avLst/>
          </a:prstGeom>
          <a:noFill/>
          <a:ln>
            <a:noFill/>
          </a:ln>
        </p:spPr>
      </p:pic>
      <p:sp>
        <p:nvSpPr>
          <p:cNvPr id="69" name="Google Shape;69;p7"/>
          <p:cNvSpPr txBox="1"/>
          <p:nvPr/>
        </p:nvSpPr>
        <p:spPr>
          <a:xfrm>
            <a:off x="1196100" y="2713275"/>
            <a:ext cx="1837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Mongo / Rocks</a:t>
            </a:r>
            <a:endParaRPr sz="1700" b="1"/>
          </a:p>
        </p:txBody>
      </p:sp>
      <p:sp>
        <p:nvSpPr>
          <p:cNvPr id="70" name="Google Shape;70;p7"/>
          <p:cNvSpPr txBox="1"/>
          <p:nvPr/>
        </p:nvSpPr>
        <p:spPr>
          <a:xfrm rot="-1833521">
            <a:off x="5242216" y="2608823"/>
            <a:ext cx="589473" cy="4309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PUT</a:t>
            </a:r>
            <a:endParaRPr sz="1600" b="1"/>
          </a:p>
        </p:txBody>
      </p:sp>
      <p:sp>
        <p:nvSpPr>
          <p:cNvPr id="71" name="Google Shape;71;p7"/>
          <p:cNvSpPr txBox="1"/>
          <p:nvPr/>
        </p:nvSpPr>
        <p:spPr>
          <a:xfrm rot="852735">
            <a:off x="5383774" y="4439595"/>
            <a:ext cx="615849" cy="4311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GET</a:t>
            </a:r>
            <a:endParaRPr sz="1600" b="1"/>
          </a:p>
        </p:txBody>
      </p:sp>
      <p:sp>
        <p:nvSpPr>
          <p:cNvPr id="72" name="Google Shape;72;p7"/>
          <p:cNvSpPr txBox="1"/>
          <p:nvPr/>
        </p:nvSpPr>
        <p:spPr>
          <a:xfrm>
            <a:off x="6626250" y="5728900"/>
            <a:ext cx="13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latency Check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77" name="Google Shape;77;p8"/>
          <p:cNvGrpSpPr/>
          <p:nvPr/>
        </p:nvGrpSpPr>
        <p:grpSpPr>
          <a:xfrm>
            <a:off x="1297838" y="3917763"/>
            <a:ext cx="5016263" cy="1766863"/>
            <a:chOff x="2939538" y="3777413"/>
            <a:chExt cx="5016263" cy="1766863"/>
          </a:xfrm>
        </p:grpSpPr>
        <p:pic>
          <p:nvPicPr>
            <p:cNvPr id="78" name="Google Shape;78;p8"/>
            <p:cNvPicPr preferRelativeResize="0"/>
            <p:nvPr/>
          </p:nvPicPr>
          <p:blipFill>
            <a:blip r:embed="rId3">
              <a:alphaModFix/>
            </a:blip>
            <a:stretch>
              <a:fillRect/>
            </a:stretch>
          </p:blipFill>
          <p:spPr>
            <a:xfrm>
              <a:off x="2939538" y="3777413"/>
              <a:ext cx="4555224" cy="1125250"/>
            </a:xfrm>
            <a:prstGeom prst="rect">
              <a:avLst/>
            </a:prstGeom>
            <a:noFill/>
            <a:ln>
              <a:noFill/>
            </a:ln>
          </p:spPr>
        </p:pic>
        <p:sp>
          <p:nvSpPr>
            <p:cNvPr id="79" name="Google Shape;79;p8"/>
            <p:cNvSpPr/>
            <p:nvPr/>
          </p:nvSpPr>
          <p:spPr>
            <a:xfrm>
              <a:off x="3431450" y="5001275"/>
              <a:ext cx="7071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1024B</a:t>
              </a:r>
              <a:endParaRPr>
                <a:solidFill>
                  <a:srgbClr val="000000"/>
                </a:solidFill>
              </a:endParaRPr>
            </a:p>
          </p:txBody>
        </p:sp>
        <p:sp>
          <p:nvSpPr>
            <p:cNvPr id="80" name="Google Shape;80;p8"/>
            <p:cNvSpPr/>
            <p:nvPr/>
          </p:nvSpPr>
          <p:spPr>
            <a:xfrm>
              <a:off x="2947850" y="5001263"/>
              <a:ext cx="4836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rgbClr val="000000"/>
                  </a:solidFill>
                </a:rPr>
                <a:t>Key</a:t>
              </a:r>
              <a:endParaRPr sz="1300">
                <a:solidFill>
                  <a:srgbClr val="000000"/>
                </a:solidFill>
              </a:endParaRPr>
            </a:p>
          </p:txBody>
        </p:sp>
        <p:sp>
          <p:nvSpPr>
            <p:cNvPr id="81" name="Google Shape;81;p8"/>
            <p:cNvSpPr/>
            <p:nvPr/>
          </p:nvSpPr>
          <p:spPr>
            <a:xfrm>
              <a:off x="4731944" y="5001275"/>
              <a:ext cx="7071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1024B</a:t>
              </a:r>
              <a:endParaRPr>
                <a:solidFill>
                  <a:srgbClr val="000000"/>
                </a:solidFill>
              </a:endParaRPr>
            </a:p>
          </p:txBody>
        </p:sp>
        <p:sp>
          <p:nvSpPr>
            <p:cNvPr id="82" name="Google Shape;82;p8"/>
            <p:cNvSpPr/>
            <p:nvPr/>
          </p:nvSpPr>
          <p:spPr>
            <a:xfrm>
              <a:off x="4248344" y="5001263"/>
              <a:ext cx="4836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rgbClr val="000000"/>
                  </a:solidFill>
                </a:rPr>
                <a:t>Key</a:t>
              </a:r>
              <a:endParaRPr sz="1300">
                <a:solidFill>
                  <a:srgbClr val="000000"/>
                </a:solidFill>
              </a:endParaRPr>
            </a:p>
          </p:txBody>
        </p:sp>
        <p:sp>
          <p:nvSpPr>
            <p:cNvPr id="83" name="Google Shape;83;p8"/>
            <p:cNvSpPr/>
            <p:nvPr/>
          </p:nvSpPr>
          <p:spPr>
            <a:xfrm>
              <a:off x="5995000" y="5001275"/>
              <a:ext cx="7071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1024B</a:t>
              </a:r>
              <a:endParaRPr>
                <a:solidFill>
                  <a:srgbClr val="000000"/>
                </a:solidFill>
              </a:endParaRPr>
            </a:p>
          </p:txBody>
        </p:sp>
        <p:sp>
          <p:nvSpPr>
            <p:cNvPr id="84" name="Google Shape;84;p8"/>
            <p:cNvSpPr/>
            <p:nvPr/>
          </p:nvSpPr>
          <p:spPr>
            <a:xfrm>
              <a:off x="5511400" y="5001263"/>
              <a:ext cx="4836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rgbClr val="000000"/>
                  </a:solidFill>
                </a:rPr>
                <a:t>Key</a:t>
              </a:r>
              <a:endParaRPr sz="1300">
                <a:solidFill>
                  <a:srgbClr val="000000"/>
                </a:solidFill>
              </a:endParaRPr>
            </a:p>
          </p:txBody>
        </p:sp>
        <p:sp>
          <p:nvSpPr>
            <p:cNvPr id="85" name="Google Shape;85;p8"/>
            <p:cNvSpPr/>
            <p:nvPr/>
          </p:nvSpPr>
          <p:spPr>
            <a:xfrm>
              <a:off x="7248700" y="5001275"/>
              <a:ext cx="7071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1024B</a:t>
              </a:r>
              <a:endParaRPr>
                <a:solidFill>
                  <a:srgbClr val="000000"/>
                </a:solidFill>
              </a:endParaRPr>
            </a:p>
          </p:txBody>
        </p:sp>
        <p:sp>
          <p:nvSpPr>
            <p:cNvPr id="86" name="Google Shape;86;p8"/>
            <p:cNvSpPr/>
            <p:nvPr/>
          </p:nvSpPr>
          <p:spPr>
            <a:xfrm>
              <a:off x="6765100" y="5001263"/>
              <a:ext cx="483600" cy="543000"/>
            </a:xfrm>
            <a:prstGeom prst="rect">
              <a:avLst/>
            </a:prstGeom>
            <a:solidFill>
              <a:srgbClr val="FFFFFF"/>
            </a:solidFill>
            <a:ln w="9525" cap="flat" cmpd="sng">
              <a:solidFill>
                <a:srgbClr val="3333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rgbClr val="000000"/>
                  </a:solidFill>
                </a:rPr>
                <a:t>Key</a:t>
              </a:r>
              <a:endParaRPr sz="1300">
                <a:solidFill>
                  <a:srgbClr val="000000"/>
                </a:solidFill>
              </a:endParaRPr>
            </a:p>
          </p:txBody>
        </p:sp>
      </p:grpSp>
      <p:sp>
        <p:nvSpPr>
          <p:cNvPr id="87" name="Google Shape;87;p8"/>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88" name="Google Shape;88;p8"/>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4</a:t>
            </a:fld>
            <a:endParaRPr sz="1100" b="1" i="0" u="none" strike="noStrike" cap="none">
              <a:solidFill>
                <a:schemeClr val="dk1"/>
              </a:solidFill>
              <a:latin typeface="Tahoma"/>
              <a:ea typeface="Tahoma"/>
              <a:cs typeface="Tahoma"/>
              <a:sym typeface="Tahoma"/>
            </a:endParaRPr>
          </a:p>
        </p:txBody>
      </p:sp>
      <p:sp>
        <p:nvSpPr>
          <p:cNvPr id="89" name="Google Shape;89;p8"/>
          <p:cNvSpPr txBox="1"/>
          <p:nvPr/>
        </p:nvSpPr>
        <p:spPr>
          <a:xfrm>
            <a:off x="535850" y="833700"/>
            <a:ext cx="4525800" cy="554100"/>
          </a:xfrm>
          <a:prstGeom prst="rect">
            <a:avLst/>
          </a:prstGeom>
          <a:noFill/>
          <a:ln>
            <a:noFill/>
          </a:ln>
        </p:spPr>
        <p:txBody>
          <a:bodyPr spcFirstLastPara="1" wrap="square" lIns="91425" tIns="91425" rIns="91425" bIns="91425" anchor="t" anchorCtr="0">
            <a:spAutoFit/>
          </a:bodyPr>
          <a:lstStyle/>
          <a:p>
            <a:pPr marL="342900" lvl="0" indent="-369569" algn="l" rtl="0">
              <a:spcBef>
                <a:spcPts val="0"/>
              </a:spcBef>
              <a:spcAft>
                <a:spcPts val="0"/>
              </a:spcAft>
              <a:buClr>
                <a:schemeClr val="dk1"/>
              </a:buClr>
              <a:buSzPts val="1680"/>
              <a:buFont typeface="Noto Sans Symbols"/>
              <a:buChar char="•"/>
            </a:pPr>
            <a:r>
              <a:rPr lang="en-US" sz="2400">
                <a:solidFill>
                  <a:schemeClr val="dk1"/>
                </a:solidFill>
              </a:rPr>
              <a:t>Put Large Video Files</a:t>
            </a:r>
            <a:endParaRPr/>
          </a:p>
        </p:txBody>
      </p:sp>
      <p:pic>
        <p:nvPicPr>
          <p:cNvPr id="90" name="Google Shape;90;p8"/>
          <p:cNvPicPr preferRelativeResize="0"/>
          <p:nvPr/>
        </p:nvPicPr>
        <p:blipFill>
          <a:blip r:embed="rId4">
            <a:alphaModFix/>
          </a:blip>
          <a:stretch>
            <a:fillRect/>
          </a:stretch>
        </p:blipFill>
        <p:spPr>
          <a:xfrm>
            <a:off x="4689475" y="1576275"/>
            <a:ext cx="1624300" cy="1943625"/>
          </a:xfrm>
          <a:prstGeom prst="rect">
            <a:avLst/>
          </a:prstGeom>
          <a:noFill/>
          <a:ln>
            <a:noFill/>
          </a:ln>
        </p:spPr>
      </p:pic>
      <p:pic>
        <p:nvPicPr>
          <p:cNvPr id="91" name="Google Shape;91;p8"/>
          <p:cNvPicPr preferRelativeResize="0"/>
          <p:nvPr/>
        </p:nvPicPr>
        <p:blipFill>
          <a:blip r:embed="rId5">
            <a:alphaModFix/>
          </a:blip>
          <a:stretch>
            <a:fillRect/>
          </a:stretch>
        </p:blipFill>
        <p:spPr>
          <a:xfrm>
            <a:off x="1297850" y="1861800"/>
            <a:ext cx="2381250" cy="1304925"/>
          </a:xfrm>
          <a:prstGeom prst="rect">
            <a:avLst/>
          </a:prstGeom>
          <a:noFill/>
          <a:ln>
            <a:noFill/>
          </a:ln>
        </p:spPr>
      </p:pic>
      <p:cxnSp>
        <p:nvCxnSpPr>
          <p:cNvPr id="92" name="Google Shape;92;p8"/>
          <p:cNvCxnSpPr>
            <a:stCxn id="91" idx="2"/>
            <a:endCxn id="79" idx="0"/>
          </p:cNvCxnSpPr>
          <p:nvPr/>
        </p:nvCxnSpPr>
        <p:spPr>
          <a:xfrm flipH="1">
            <a:off x="2143175" y="3166725"/>
            <a:ext cx="345300" cy="1974900"/>
          </a:xfrm>
          <a:prstGeom prst="straightConnector1">
            <a:avLst/>
          </a:prstGeom>
          <a:noFill/>
          <a:ln w="9525" cap="flat" cmpd="sng">
            <a:solidFill>
              <a:schemeClr val="dk2"/>
            </a:solidFill>
            <a:prstDash val="solid"/>
            <a:round/>
            <a:headEnd type="none" w="med" len="med"/>
            <a:tailEnd type="triangle" w="med" len="med"/>
          </a:ln>
        </p:spPr>
      </p:cxnSp>
      <p:cxnSp>
        <p:nvCxnSpPr>
          <p:cNvPr id="93" name="Google Shape;93;p8"/>
          <p:cNvCxnSpPr>
            <a:stCxn id="91" idx="2"/>
            <a:endCxn id="81" idx="0"/>
          </p:cNvCxnSpPr>
          <p:nvPr/>
        </p:nvCxnSpPr>
        <p:spPr>
          <a:xfrm>
            <a:off x="2488475" y="3166725"/>
            <a:ext cx="955200" cy="1974900"/>
          </a:xfrm>
          <a:prstGeom prst="straightConnector1">
            <a:avLst/>
          </a:prstGeom>
          <a:noFill/>
          <a:ln w="9525" cap="flat" cmpd="sng">
            <a:solidFill>
              <a:schemeClr val="dk2"/>
            </a:solidFill>
            <a:prstDash val="solid"/>
            <a:round/>
            <a:headEnd type="none" w="med" len="med"/>
            <a:tailEnd type="triangle" w="med" len="med"/>
          </a:ln>
        </p:spPr>
      </p:cxnSp>
      <p:cxnSp>
        <p:nvCxnSpPr>
          <p:cNvPr id="94" name="Google Shape;94;p8"/>
          <p:cNvCxnSpPr>
            <a:stCxn id="91" idx="2"/>
            <a:endCxn id="83" idx="0"/>
          </p:cNvCxnSpPr>
          <p:nvPr/>
        </p:nvCxnSpPr>
        <p:spPr>
          <a:xfrm>
            <a:off x="2488475" y="3166725"/>
            <a:ext cx="2218500" cy="1974900"/>
          </a:xfrm>
          <a:prstGeom prst="straightConnector1">
            <a:avLst/>
          </a:prstGeom>
          <a:noFill/>
          <a:ln w="9525" cap="flat" cmpd="sng">
            <a:solidFill>
              <a:schemeClr val="dk2"/>
            </a:solidFill>
            <a:prstDash val="solid"/>
            <a:round/>
            <a:headEnd type="none" w="med" len="med"/>
            <a:tailEnd type="triangle" w="med" len="med"/>
          </a:ln>
        </p:spPr>
      </p:cxnSp>
      <p:cxnSp>
        <p:nvCxnSpPr>
          <p:cNvPr id="95" name="Google Shape;95;p8"/>
          <p:cNvCxnSpPr>
            <a:stCxn id="91" idx="2"/>
            <a:endCxn id="85" idx="0"/>
          </p:cNvCxnSpPr>
          <p:nvPr/>
        </p:nvCxnSpPr>
        <p:spPr>
          <a:xfrm>
            <a:off x="2488475" y="3166725"/>
            <a:ext cx="3472200" cy="1974900"/>
          </a:xfrm>
          <a:prstGeom prst="straightConnector1">
            <a:avLst/>
          </a:prstGeom>
          <a:noFill/>
          <a:ln w="9525" cap="flat" cmpd="sng">
            <a:solidFill>
              <a:schemeClr val="dk2"/>
            </a:solidFill>
            <a:prstDash val="solid"/>
            <a:round/>
            <a:headEnd type="none" w="med" len="med"/>
            <a:tailEnd type="triangle" w="med" len="med"/>
          </a:ln>
        </p:spPr>
      </p:cxnSp>
      <p:sp>
        <p:nvSpPr>
          <p:cNvPr id="96" name="Google Shape;96;p8"/>
          <p:cNvSpPr/>
          <p:nvPr/>
        </p:nvSpPr>
        <p:spPr>
          <a:xfrm rot="10800000" flipH="1">
            <a:off x="6361661" y="2113438"/>
            <a:ext cx="1467300" cy="3486300"/>
          </a:xfrm>
          <a:prstGeom prst="curvedLeftArrow">
            <a:avLst>
              <a:gd name="adj1" fmla="val 25000"/>
              <a:gd name="adj2" fmla="val 50000"/>
              <a:gd name="adj3" fmla="val 25000"/>
            </a:avLst>
          </a:prstGeom>
          <a:solidFill>
            <a:srgbClr val="F8F9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a:spLocks noGrp="1"/>
          </p:cNvSpPr>
          <p:nvPr>
            <p:ph type="body" idx="1"/>
          </p:nvPr>
        </p:nvSpPr>
        <p:spPr>
          <a:xfrm>
            <a:off x="250825" y="836613"/>
            <a:ext cx="8642400" cy="5486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MongoDB</a:t>
            </a:r>
            <a:endParaRPr/>
          </a:p>
          <a:p>
            <a:pPr marL="742950" lvl="1" indent="-285750" algn="l" rtl="0">
              <a:spcBef>
                <a:spcPts val="400"/>
              </a:spcBef>
              <a:spcAft>
                <a:spcPts val="0"/>
              </a:spcAft>
              <a:buSzPts val="1400"/>
              <a:buChar char="✔"/>
            </a:pPr>
            <a:r>
              <a:rPr lang="en-US"/>
              <a:t>GridFS</a:t>
            </a:r>
            <a:br>
              <a:rPr lang="en-US"/>
            </a:br>
            <a:br>
              <a:rPr lang="en-US"/>
            </a:br>
            <a:br>
              <a:rPr lang="en-US"/>
            </a:br>
            <a:br>
              <a:rPr lang="en-US"/>
            </a:br>
            <a:br>
              <a:rPr lang="en-US"/>
            </a:br>
            <a:br>
              <a:rPr lang="en-US"/>
            </a:br>
            <a:br>
              <a:rPr lang="en-US"/>
            </a:br>
            <a:br>
              <a:rPr lang="en-US"/>
            </a:br>
            <a:br>
              <a:rPr lang="en-US"/>
            </a:br>
            <a:endParaRPr/>
          </a:p>
          <a:p>
            <a:pPr marL="0" lvl="0" indent="0" algn="l" rtl="0">
              <a:spcBef>
                <a:spcPts val="400"/>
              </a:spcBef>
              <a:spcAft>
                <a:spcPts val="0"/>
              </a:spcAft>
              <a:buNone/>
            </a:pPr>
            <a:endParaRPr/>
          </a:p>
          <a:p>
            <a:pPr marL="1143000" lvl="0" indent="0" algn="l" rtl="0">
              <a:spcBef>
                <a:spcPts val="400"/>
              </a:spcBef>
              <a:spcAft>
                <a:spcPts val="0"/>
              </a:spcAft>
              <a:buNone/>
            </a:pPr>
            <a:endParaRPr/>
          </a:p>
        </p:txBody>
      </p:sp>
      <p:sp>
        <p:nvSpPr>
          <p:cNvPr id="102" name="Google Shape;102;p9"/>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03" name="Google Shape;103;p9"/>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5</a:t>
            </a:fld>
            <a:endParaRPr sz="1100" b="1" i="0" u="none" strike="noStrike" cap="none">
              <a:solidFill>
                <a:schemeClr val="dk1"/>
              </a:solidFill>
              <a:latin typeface="Tahoma"/>
              <a:ea typeface="Tahoma"/>
              <a:cs typeface="Tahoma"/>
              <a:sym typeface="Tahoma"/>
            </a:endParaRPr>
          </a:p>
        </p:txBody>
      </p:sp>
      <p:pic>
        <p:nvPicPr>
          <p:cNvPr id="104" name="Google Shape;104;p9"/>
          <p:cNvPicPr preferRelativeResize="0"/>
          <p:nvPr/>
        </p:nvPicPr>
        <p:blipFill>
          <a:blip r:embed="rId3">
            <a:alphaModFix/>
          </a:blip>
          <a:stretch>
            <a:fillRect/>
          </a:stretch>
        </p:blipFill>
        <p:spPr>
          <a:xfrm>
            <a:off x="455850" y="1956425"/>
            <a:ext cx="5715000" cy="1638300"/>
          </a:xfrm>
          <a:prstGeom prst="rect">
            <a:avLst/>
          </a:prstGeom>
          <a:noFill/>
          <a:ln>
            <a:noFill/>
          </a:ln>
        </p:spPr>
      </p:pic>
      <p:pic>
        <p:nvPicPr>
          <p:cNvPr id="105" name="Google Shape;105;p9"/>
          <p:cNvPicPr preferRelativeResize="0"/>
          <p:nvPr/>
        </p:nvPicPr>
        <p:blipFill>
          <a:blip r:embed="rId4">
            <a:alphaModFix/>
          </a:blip>
          <a:stretch>
            <a:fillRect/>
          </a:stretch>
        </p:blipFill>
        <p:spPr>
          <a:xfrm>
            <a:off x="1018247" y="4122172"/>
            <a:ext cx="2583450" cy="2121850"/>
          </a:xfrm>
          <a:prstGeom prst="rect">
            <a:avLst/>
          </a:prstGeom>
          <a:noFill/>
          <a:ln>
            <a:noFill/>
          </a:ln>
          <a:effectLst>
            <a:outerShdw blurRad="57150" dist="19050" dir="5400000" algn="bl" rotWithShape="0">
              <a:srgbClr val="000000">
                <a:alpha val="50000"/>
              </a:srgbClr>
            </a:outerShdw>
          </a:effectLst>
        </p:spPr>
      </p:pic>
      <p:pic>
        <p:nvPicPr>
          <p:cNvPr id="106" name="Google Shape;106;p9"/>
          <p:cNvPicPr preferRelativeResize="0"/>
          <p:nvPr/>
        </p:nvPicPr>
        <p:blipFill>
          <a:blip r:embed="rId5">
            <a:alphaModFix/>
          </a:blip>
          <a:stretch>
            <a:fillRect/>
          </a:stretch>
        </p:blipFill>
        <p:spPr>
          <a:xfrm>
            <a:off x="3514453" y="4158638"/>
            <a:ext cx="2367222" cy="2077813"/>
          </a:xfrm>
          <a:prstGeom prst="rect">
            <a:avLst/>
          </a:prstGeom>
          <a:noFill/>
          <a:ln>
            <a:noFill/>
          </a:ln>
          <a:effectLst>
            <a:outerShdw blurRad="57150" dist="19050" dir="5400000" algn="bl" rotWithShape="0">
              <a:srgbClr val="000000">
                <a:alpha val="50000"/>
              </a:srgbClr>
            </a:outerShdw>
          </a:effectLst>
        </p:spPr>
      </p:pic>
      <p:pic>
        <p:nvPicPr>
          <p:cNvPr id="107" name="Google Shape;107;p9"/>
          <p:cNvPicPr preferRelativeResize="0"/>
          <p:nvPr/>
        </p:nvPicPr>
        <p:blipFill>
          <a:blip r:embed="rId6">
            <a:alphaModFix/>
          </a:blip>
          <a:stretch>
            <a:fillRect/>
          </a:stretch>
        </p:blipFill>
        <p:spPr>
          <a:xfrm>
            <a:off x="5803975" y="4173110"/>
            <a:ext cx="2547075" cy="2048890"/>
          </a:xfrm>
          <a:prstGeom prst="rect">
            <a:avLst/>
          </a:prstGeom>
          <a:noFill/>
          <a:ln>
            <a:noFill/>
          </a:ln>
          <a:effectLst>
            <a:outerShdw blurRad="57150" dist="19050" dir="5400000" algn="bl" rotWithShape="0">
              <a:srgbClr val="000000">
                <a:alpha val="50000"/>
              </a:srgbClr>
            </a:outerShdw>
          </a:effectLst>
        </p:spPr>
      </p:pic>
      <p:pic>
        <p:nvPicPr>
          <p:cNvPr id="108" name="Google Shape;108;p9"/>
          <p:cNvPicPr preferRelativeResize="0"/>
          <p:nvPr/>
        </p:nvPicPr>
        <p:blipFill>
          <a:blip r:embed="rId7">
            <a:alphaModFix/>
          </a:blip>
          <a:stretch>
            <a:fillRect/>
          </a:stretch>
        </p:blipFill>
        <p:spPr>
          <a:xfrm>
            <a:off x="4766563" y="836625"/>
            <a:ext cx="4067175" cy="2200275"/>
          </a:xfrm>
          <a:prstGeom prst="rect">
            <a:avLst/>
          </a:prstGeom>
          <a:noFill/>
          <a:ln>
            <a:noFill/>
          </a:ln>
          <a:effectLst>
            <a:outerShdw blurRad="57150" dist="19050" dir="5400000" algn="bl" rotWithShape="0">
              <a:srgbClr val="000000">
                <a:alpha val="50000"/>
              </a:srgbClr>
            </a:outerShdw>
          </a:effectLst>
        </p:spPr>
      </p:pic>
      <p:cxnSp>
        <p:nvCxnSpPr>
          <p:cNvPr id="109" name="Google Shape;109;p9"/>
          <p:cNvCxnSpPr>
            <a:endCxn id="107" idx="0"/>
          </p:cNvCxnSpPr>
          <p:nvPr/>
        </p:nvCxnSpPr>
        <p:spPr>
          <a:xfrm flipH="1">
            <a:off x="7077513" y="2123810"/>
            <a:ext cx="369900" cy="204930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9"/>
          <p:cNvCxnSpPr>
            <a:endCxn id="106" idx="0"/>
          </p:cNvCxnSpPr>
          <p:nvPr/>
        </p:nvCxnSpPr>
        <p:spPr>
          <a:xfrm flipH="1">
            <a:off x="4698064" y="2157038"/>
            <a:ext cx="2693400" cy="200160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9"/>
          <p:cNvCxnSpPr>
            <a:endCxn id="105" idx="0"/>
          </p:cNvCxnSpPr>
          <p:nvPr/>
        </p:nvCxnSpPr>
        <p:spPr>
          <a:xfrm flipH="1">
            <a:off x="2309972" y="2123872"/>
            <a:ext cx="5128200" cy="1998300"/>
          </a:xfrm>
          <a:prstGeom prst="straightConnector1">
            <a:avLst/>
          </a:prstGeom>
          <a:noFill/>
          <a:ln w="9525" cap="flat" cmpd="sng">
            <a:solidFill>
              <a:schemeClr val="dk2"/>
            </a:solidFill>
            <a:prstDash val="solid"/>
            <a:round/>
            <a:headEnd type="none" w="med" len="med"/>
            <a:tailEnd type="triangle" w="med" len="med"/>
          </a:ln>
        </p:spPr>
      </p:cxnSp>
      <p:pic>
        <p:nvPicPr>
          <p:cNvPr id="112" name="Google Shape;112;p9"/>
          <p:cNvPicPr preferRelativeResize="0"/>
          <p:nvPr/>
        </p:nvPicPr>
        <p:blipFill>
          <a:blip r:embed="rId8">
            <a:alphaModFix/>
          </a:blip>
          <a:stretch>
            <a:fillRect/>
          </a:stretch>
        </p:blipFill>
        <p:spPr>
          <a:xfrm>
            <a:off x="6341700" y="2217575"/>
            <a:ext cx="1236700" cy="819325"/>
          </a:xfrm>
          <a:prstGeom prst="rect">
            <a:avLst/>
          </a:prstGeom>
          <a:noFill/>
          <a:ln>
            <a:noFill/>
          </a:ln>
        </p:spPr>
      </p:pic>
      <p:sp>
        <p:nvSpPr>
          <p:cNvPr id="113" name="Google Shape;113;p9"/>
          <p:cNvSpPr/>
          <p:nvPr/>
        </p:nvSpPr>
        <p:spPr>
          <a:xfrm>
            <a:off x="2009151" y="3081668"/>
            <a:ext cx="499500" cy="1650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0"/>
          <p:cNvSpPr txBox="1">
            <a:spLocks noGrp="1"/>
          </p:cNvSpPr>
          <p:nvPr>
            <p:ph type="body" idx="1"/>
          </p:nvPr>
        </p:nvSpPr>
        <p:spPr>
          <a:xfrm>
            <a:off x="250825" y="836613"/>
            <a:ext cx="8642400" cy="5664300"/>
          </a:xfrm>
          <a:prstGeom prst="rect">
            <a:avLst/>
          </a:prstGeom>
          <a:noFill/>
          <a:ln>
            <a:noFill/>
          </a:ln>
        </p:spPr>
        <p:txBody>
          <a:bodyPr spcFirstLastPara="1" wrap="square" lIns="91425" tIns="45700" rIns="91425" bIns="45700" anchor="t" anchorCtr="0">
            <a:spAutoFit/>
          </a:bodyPr>
          <a:lstStyle/>
          <a:p>
            <a:pPr marL="342900" lvl="0" indent="-342900" algn="l" rtl="0">
              <a:spcBef>
                <a:spcPts val="0"/>
              </a:spcBef>
              <a:spcAft>
                <a:spcPts val="0"/>
              </a:spcAft>
              <a:buSzPts val="1680"/>
              <a:buChar char="•"/>
            </a:pPr>
            <a:r>
              <a:rPr lang="en-US"/>
              <a:t>RocksDB for Video Files Store</a:t>
            </a:r>
            <a:br>
              <a:rPr lang="en-US"/>
            </a:br>
            <a:r>
              <a:rPr lang="en-US" sz="2500" b="1" i="1">
                <a:solidFill>
                  <a:srgbClr val="CC0000"/>
                </a:solidFill>
              </a:rPr>
              <a:t>Issue</a:t>
            </a:r>
            <a:endParaRPr sz="2500" b="1" i="1">
              <a:solidFill>
                <a:srgbClr val="CC0000"/>
              </a:solidFill>
            </a:endParaRPr>
          </a:p>
          <a:p>
            <a:pPr marL="742950" lvl="1" indent="-332740" algn="l" rtl="0">
              <a:spcBef>
                <a:spcPts val="400"/>
              </a:spcBef>
              <a:spcAft>
                <a:spcPts val="0"/>
              </a:spcAft>
              <a:buSzPts val="2000"/>
              <a:buChar char="✔"/>
            </a:pPr>
            <a:r>
              <a:rPr lang="en-US"/>
              <a:t>RocksDB API parameter issue, only supports std::string types.</a:t>
            </a:r>
            <a:endParaRPr/>
          </a:p>
          <a:p>
            <a:pPr marL="742950" lvl="0" indent="0" algn="l" rtl="0">
              <a:lnSpc>
                <a:spcPct val="150000"/>
              </a:lnSpc>
              <a:spcBef>
                <a:spcPts val="400"/>
              </a:spcBef>
              <a:spcAft>
                <a:spcPts val="0"/>
              </a:spcAft>
              <a:buNone/>
            </a:pPr>
            <a:r>
              <a:rPr lang="en-US" sz="1400"/>
              <a:t> -&gt; </a:t>
            </a:r>
            <a:r>
              <a:rPr lang="en-US" sz="1400">
                <a:highlight>
                  <a:srgbClr val="FDFDFD"/>
                </a:highlight>
                <a:latin typeface="Microsoft Yahei"/>
                <a:ea typeface="Microsoft Yahei"/>
                <a:cs typeface="Microsoft Yahei"/>
                <a:sym typeface="Microsoft Yahei"/>
              </a:rPr>
              <a:t>Simply parsing by interval causes problems with metadata access</a:t>
            </a:r>
            <a:endParaRPr/>
          </a:p>
          <a:p>
            <a:pPr marL="742950" lvl="1" indent="-332740" algn="l" rtl="0">
              <a:lnSpc>
                <a:spcPct val="150000"/>
              </a:lnSpc>
              <a:spcBef>
                <a:spcPts val="400"/>
              </a:spcBef>
              <a:spcAft>
                <a:spcPts val="0"/>
              </a:spcAft>
              <a:buSzPts val="2000"/>
              <a:buFont typeface="Arial"/>
              <a:buChar char="✔"/>
            </a:pPr>
            <a:r>
              <a:rPr lang="en-US">
                <a:highlight>
                  <a:srgbClr val="FDFDFD"/>
                </a:highlight>
              </a:rPr>
              <a:t>How to cut it in frames? </a:t>
            </a:r>
            <a:endParaRPr>
              <a:highlight>
                <a:srgbClr val="FDFDFD"/>
              </a:highlight>
            </a:endParaRPr>
          </a:p>
          <a:p>
            <a:pPr marL="742950" lvl="0" indent="0" algn="l" rtl="0">
              <a:spcBef>
                <a:spcPts val="400"/>
              </a:spcBef>
              <a:spcAft>
                <a:spcPts val="0"/>
              </a:spcAft>
              <a:buNone/>
            </a:pPr>
            <a:endParaRPr>
              <a:highlight>
                <a:srgbClr val="FDFDFD"/>
              </a:highlight>
              <a:latin typeface="Microsoft Yahei"/>
              <a:ea typeface="Microsoft Yahei"/>
              <a:cs typeface="Microsoft Yahei"/>
              <a:sym typeface="Microsoft Yahei"/>
            </a:endParaRPr>
          </a:p>
          <a:p>
            <a:pPr marL="742950" lvl="0" indent="0" algn="l" rtl="0">
              <a:spcBef>
                <a:spcPts val="400"/>
              </a:spcBef>
              <a:spcAft>
                <a:spcPts val="0"/>
              </a:spcAft>
              <a:buNone/>
            </a:pPr>
            <a:endParaRPr>
              <a:highlight>
                <a:srgbClr val="FDFDFD"/>
              </a:highlight>
              <a:latin typeface="Microsoft Yahei"/>
              <a:ea typeface="Microsoft Yahei"/>
              <a:cs typeface="Microsoft Yahei"/>
              <a:sym typeface="Microsoft Yahei"/>
            </a:endParaRPr>
          </a:p>
          <a:p>
            <a:pPr marL="742950" lvl="0" indent="0" algn="l" rtl="0">
              <a:spcBef>
                <a:spcPts val="400"/>
              </a:spcBef>
              <a:spcAft>
                <a:spcPts val="0"/>
              </a:spcAft>
              <a:buNone/>
            </a:pPr>
            <a:endParaRPr>
              <a:highlight>
                <a:srgbClr val="FDFDFD"/>
              </a:highlight>
              <a:latin typeface="Microsoft Yahei"/>
              <a:ea typeface="Microsoft Yahei"/>
              <a:cs typeface="Microsoft Yahei"/>
              <a:sym typeface="Microsoft Yahei"/>
            </a:endParaRPr>
          </a:p>
          <a:p>
            <a:pPr marL="742950" lvl="1" indent="-332740" algn="l" rtl="0">
              <a:spcBef>
                <a:spcPts val="400"/>
              </a:spcBef>
              <a:spcAft>
                <a:spcPts val="0"/>
              </a:spcAft>
              <a:buSzPts val="2000"/>
              <a:buFont typeface="Arial"/>
              <a:buChar char="✔"/>
            </a:pPr>
            <a:r>
              <a:rPr lang="en-US">
                <a:highlight>
                  <a:srgbClr val="FDFDFD"/>
                </a:highlight>
              </a:rPr>
              <a:t>What about metadata access?</a:t>
            </a:r>
            <a:endParaRPr sz="1000"/>
          </a:p>
          <a:p>
            <a:pPr marL="342900" lvl="0" indent="0" algn="l" rtl="0">
              <a:spcBef>
                <a:spcPts val="400"/>
              </a:spcBef>
              <a:spcAft>
                <a:spcPts val="0"/>
              </a:spcAft>
              <a:buNone/>
            </a:pPr>
            <a:r>
              <a:rPr lang="en-US"/>
              <a:t> </a:t>
            </a:r>
            <a:r>
              <a:rPr lang="en-US" sz="1400"/>
              <a:t> -&gt; </a:t>
            </a:r>
            <a:r>
              <a:rPr lang="en-US" sz="1400">
                <a:highlight>
                  <a:srgbClr val="FDFDFD"/>
                </a:highlight>
                <a:latin typeface="Microsoft Yahei"/>
                <a:ea typeface="Microsoft Yahei"/>
                <a:cs typeface="Microsoft Yahei"/>
                <a:sym typeface="Microsoft Yahei"/>
              </a:rPr>
              <a:t>Simply parsing by interval causes problems with metadata access</a:t>
            </a:r>
            <a:endParaRPr sz="1400"/>
          </a:p>
          <a:p>
            <a:pPr marL="742950" lvl="0" indent="0" algn="l" rtl="0">
              <a:spcBef>
                <a:spcPts val="400"/>
              </a:spcBef>
              <a:spcAft>
                <a:spcPts val="0"/>
              </a:spcAft>
              <a:buNone/>
            </a:pPr>
            <a:br>
              <a:rPr lang="en-US"/>
            </a:br>
            <a:br>
              <a:rPr lang="en-US"/>
            </a:br>
            <a:br>
              <a:rPr lang="en-US"/>
            </a:br>
            <a:endParaRPr/>
          </a:p>
        </p:txBody>
      </p:sp>
      <p:sp>
        <p:nvSpPr>
          <p:cNvPr id="119" name="Google Shape;119;p10"/>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20" name="Google Shape;120;p10"/>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6</a:t>
            </a:fld>
            <a:endParaRPr sz="1100" b="1" i="0" u="none" strike="noStrike" cap="none">
              <a:solidFill>
                <a:schemeClr val="dk1"/>
              </a:solidFill>
              <a:latin typeface="Tahoma"/>
              <a:ea typeface="Tahoma"/>
              <a:cs typeface="Tahoma"/>
              <a:sym typeface="Tahoma"/>
            </a:endParaRPr>
          </a:p>
        </p:txBody>
      </p:sp>
      <p:pic>
        <p:nvPicPr>
          <p:cNvPr id="121" name="Google Shape;121;p10"/>
          <p:cNvPicPr preferRelativeResize="0"/>
          <p:nvPr/>
        </p:nvPicPr>
        <p:blipFill>
          <a:blip r:embed="rId3">
            <a:alphaModFix/>
          </a:blip>
          <a:stretch>
            <a:fillRect/>
          </a:stretch>
        </p:blipFill>
        <p:spPr>
          <a:xfrm>
            <a:off x="6379651" y="3107401"/>
            <a:ext cx="1315400" cy="643188"/>
          </a:xfrm>
          <a:prstGeom prst="rect">
            <a:avLst/>
          </a:prstGeom>
          <a:noFill/>
          <a:ln>
            <a:noFill/>
          </a:ln>
        </p:spPr>
      </p:pic>
      <p:pic>
        <p:nvPicPr>
          <p:cNvPr id="122" name="Google Shape;122;p10"/>
          <p:cNvPicPr preferRelativeResize="0"/>
          <p:nvPr/>
        </p:nvPicPr>
        <p:blipFill>
          <a:blip r:embed="rId4">
            <a:alphaModFix/>
          </a:blip>
          <a:stretch>
            <a:fillRect/>
          </a:stretch>
        </p:blipFill>
        <p:spPr>
          <a:xfrm>
            <a:off x="1489900" y="2866363"/>
            <a:ext cx="4555224" cy="1125250"/>
          </a:xfrm>
          <a:prstGeom prst="rect">
            <a:avLst/>
          </a:prstGeom>
          <a:noFill/>
          <a:ln>
            <a:noFill/>
          </a:ln>
        </p:spPr>
      </p:pic>
      <p:pic>
        <p:nvPicPr>
          <p:cNvPr id="123" name="Google Shape;123;p10"/>
          <p:cNvPicPr preferRelativeResize="0"/>
          <p:nvPr/>
        </p:nvPicPr>
        <p:blipFill>
          <a:blip r:embed="rId5">
            <a:alphaModFix/>
          </a:blip>
          <a:stretch>
            <a:fillRect/>
          </a:stretch>
        </p:blipFill>
        <p:spPr>
          <a:xfrm>
            <a:off x="1997225" y="4923900"/>
            <a:ext cx="2923488" cy="1437675"/>
          </a:xfrm>
          <a:prstGeom prst="rect">
            <a:avLst/>
          </a:prstGeom>
          <a:noFill/>
          <a:ln>
            <a:noFill/>
          </a:ln>
        </p:spPr>
      </p:pic>
      <p:cxnSp>
        <p:nvCxnSpPr>
          <p:cNvPr id="124" name="Google Shape;124;p10"/>
          <p:cNvCxnSpPr/>
          <p:nvPr/>
        </p:nvCxnSpPr>
        <p:spPr>
          <a:xfrm>
            <a:off x="4613675" y="2786755"/>
            <a:ext cx="14100" cy="1287900"/>
          </a:xfrm>
          <a:prstGeom prst="straightConnector1">
            <a:avLst/>
          </a:prstGeom>
          <a:noFill/>
          <a:ln w="76200" cap="flat" cmpd="sng">
            <a:solidFill>
              <a:srgbClr val="CC0000"/>
            </a:solidFill>
            <a:prstDash val="solid"/>
            <a:round/>
            <a:headEnd type="none" w="med" len="med"/>
            <a:tailEnd type="none" w="med" len="med"/>
          </a:ln>
        </p:spPr>
      </p:cxnSp>
      <p:sp>
        <p:nvSpPr>
          <p:cNvPr id="125" name="Google Shape;125;p10"/>
          <p:cNvSpPr txBox="1"/>
          <p:nvPr/>
        </p:nvSpPr>
        <p:spPr>
          <a:xfrm>
            <a:off x="3655269" y="2410250"/>
            <a:ext cx="68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0000FF"/>
                </a:solidFill>
              </a:rPr>
              <a:t>(O)</a:t>
            </a:r>
            <a:endParaRPr b="1">
              <a:solidFill>
                <a:srgbClr val="0000FF"/>
              </a:solidFill>
            </a:endParaRPr>
          </a:p>
        </p:txBody>
      </p:sp>
      <p:sp>
        <p:nvSpPr>
          <p:cNvPr id="126" name="Google Shape;126;p10"/>
          <p:cNvSpPr txBox="1"/>
          <p:nvPr/>
        </p:nvSpPr>
        <p:spPr>
          <a:xfrm>
            <a:off x="4276944" y="2410250"/>
            <a:ext cx="68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F0000"/>
                </a:solidFill>
              </a:rPr>
              <a:t>(X)</a:t>
            </a:r>
            <a:endParaRPr b="1">
              <a:solidFill>
                <a:srgbClr val="FF0000"/>
              </a:solidFill>
            </a:endParaRPr>
          </a:p>
        </p:txBody>
      </p:sp>
      <p:cxnSp>
        <p:nvCxnSpPr>
          <p:cNvPr id="127" name="Google Shape;127;p10"/>
          <p:cNvCxnSpPr/>
          <p:nvPr/>
        </p:nvCxnSpPr>
        <p:spPr>
          <a:xfrm>
            <a:off x="3998825" y="2785050"/>
            <a:ext cx="14100" cy="1287900"/>
          </a:xfrm>
          <a:prstGeom prst="straightConnector1">
            <a:avLst/>
          </a:prstGeom>
          <a:noFill/>
          <a:ln w="76200" cap="flat" cmpd="sng">
            <a:solidFill>
              <a:srgbClr val="0000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1"/>
          <p:cNvSpPr txBox="1">
            <a:spLocks noGrp="1"/>
          </p:cNvSpPr>
          <p:nvPr>
            <p:ph type="body" idx="1"/>
          </p:nvPr>
        </p:nvSpPr>
        <p:spPr>
          <a:xfrm>
            <a:off x="250825" y="836613"/>
            <a:ext cx="8642400" cy="5486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RocksDB vs MongoDB</a:t>
            </a:r>
            <a:endParaRPr/>
          </a:p>
          <a:p>
            <a:pPr marL="742950" lvl="1" indent="-285750" algn="l" rtl="0">
              <a:spcBef>
                <a:spcPts val="400"/>
              </a:spcBef>
              <a:spcAft>
                <a:spcPts val="0"/>
              </a:spcAft>
              <a:buSzPts val="1400"/>
              <a:buChar char="✔"/>
            </a:pPr>
            <a:r>
              <a:rPr lang="en-US"/>
              <a:t>YCSB Bench</a:t>
            </a:r>
            <a:br>
              <a:rPr lang="en-US"/>
            </a:br>
            <a:br>
              <a:rPr lang="en-US"/>
            </a:br>
            <a:br>
              <a:rPr lang="en-US"/>
            </a:br>
            <a:br>
              <a:rPr lang="en-US"/>
            </a:br>
            <a:br>
              <a:rPr lang="en-US"/>
            </a:br>
            <a:br>
              <a:rPr lang="en-US"/>
            </a:br>
            <a:br>
              <a:rPr lang="en-US"/>
            </a:br>
            <a:br>
              <a:rPr lang="en-US"/>
            </a:br>
            <a:br>
              <a:rPr lang="en-US"/>
            </a:br>
            <a:endParaRPr/>
          </a:p>
          <a:p>
            <a:pPr marL="0" lvl="0" indent="0" algn="l" rtl="0">
              <a:spcBef>
                <a:spcPts val="400"/>
              </a:spcBef>
              <a:spcAft>
                <a:spcPts val="0"/>
              </a:spcAft>
              <a:buNone/>
            </a:pPr>
            <a:endParaRPr/>
          </a:p>
          <a:p>
            <a:pPr marL="1143000" lvl="0" indent="0" algn="l" rtl="0">
              <a:spcBef>
                <a:spcPts val="400"/>
              </a:spcBef>
              <a:spcAft>
                <a:spcPts val="0"/>
              </a:spcAft>
              <a:buNone/>
            </a:pPr>
            <a:endParaRPr/>
          </a:p>
        </p:txBody>
      </p:sp>
      <p:sp>
        <p:nvSpPr>
          <p:cNvPr id="133" name="Google Shape;133;p11"/>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34" name="Google Shape;134;p11"/>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7</a:t>
            </a:fld>
            <a:endParaRPr sz="1100" b="1" i="0" u="none" strike="noStrike" cap="none">
              <a:solidFill>
                <a:schemeClr val="dk1"/>
              </a:solidFill>
              <a:latin typeface="Tahoma"/>
              <a:ea typeface="Tahoma"/>
              <a:cs typeface="Tahoma"/>
              <a:sym typeface="Tahoma"/>
            </a:endParaRPr>
          </a:p>
        </p:txBody>
      </p:sp>
      <p:pic>
        <p:nvPicPr>
          <p:cNvPr id="135" name="Google Shape;135;p11"/>
          <p:cNvPicPr preferRelativeResize="0"/>
          <p:nvPr/>
        </p:nvPicPr>
        <p:blipFill>
          <a:blip r:embed="rId3">
            <a:alphaModFix/>
          </a:blip>
          <a:stretch>
            <a:fillRect/>
          </a:stretch>
        </p:blipFill>
        <p:spPr>
          <a:xfrm>
            <a:off x="4751350" y="2167300"/>
            <a:ext cx="4142650" cy="2490879"/>
          </a:xfrm>
          <a:prstGeom prst="rect">
            <a:avLst/>
          </a:prstGeom>
          <a:noFill/>
          <a:ln>
            <a:noFill/>
          </a:ln>
        </p:spPr>
      </p:pic>
      <p:pic>
        <p:nvPicPr>
          <p:cNvPr id="136" name="Google Shape;136;p11"/>
          <p:cNvPicPr preferRelativeResize="0"/>
          <p:nvPr/>
        </p:nvPicPr>
        <p:blipFill>
          <a:blip r:embed="rId4">
            <a:alphaModFix/>
          </a:blip>
          <a:stretch>
            <a:fillRect/>
          </a:stretch>
        </p:blipFill>
        <p:spPr>
          <a:xfrm>
            <a:off x="391400" y="2167300"/>
            <a:ext cx="4142650" cy="2459000"/>
          </a:xfrm>
          <a:prstGeom prst="rect">
            <a:avLst/>
          </a:prstGeom>
          <a:noFill/>
          <a:ln>
            <a:noFill/>
          </a:ln>
        </p:spPr>
      </p:pic>
      <p:sp>
        <p:nvSpPr>
          <p:cNvPr id="137" name="Google Shape;137;p11"/>
          <p:cNvSpPr txBox="1"/>
          <p:nvPr/>
        </p:nvSpPr>
        <p:spPr>
          <a:xfrm>
            <a:off x="963600" y="4939475"/>
            <a:ext cx="721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Latency 		: 99thPercentileLatency(us)</a:t>
            </a:r>
            <a:endParaRPr/>
          </a:p>
          <a:p>
            <a:pPr marL="0" lvl="0" indent="0" algn="l" rtl="0">
              <a:spcBef>
                <a:spcPts val="0"/>
              </a:spcBef>
              <a:spcAft>
                <a:spcPts val="0"/>
              </a:spcAft>
              <a:buNone/>
            </a:pPr>
            <a:r>
              <a:rPr lang="en-US"/>
              <a:t>Throughput		: Operation/sec (YCSB의 target 옵션을 통해 제한하면서 실험 진행)</a:t>
            </a:r>
            <a:endParaRPr/>
          </a:p>
          <a:p>
            <a:pPr marL="0" lvl="0" indent="0" algn="l" rtl="0">
              <a:spcBef>
                <a:spcPts val="0"/>
              </a:spcBef>
              <a:spcAft>
                <a:spcPts val="0"/>
              </a:spcAft>
              <a:buNone/>
            </a:pPr>
            <a:r>
              <a:rPr lang="en-US"/>
              <a:t>Record 		: 100,000</a:t>
            </a:r>
            <a:endParaRPr/>
          </a:p>
          <a:p>
            <a:pPr marL="0" lvl="0" indent="0" algn="l" rtl="0">
              <a:spcBef>
                <a:spcPts val="0"/>
              </a:spcBef>
              <a:spcAft>
                <a:spcPts val="0"/>
              </a:spcAft>
              <a:buNone/>
            </a:pPr>
            <a:r>
              <a:rPr lang="en-US"/>
              <a:t>Workload		: Read(50%), Write(50%)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2"/>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43" name="Google Shape;143;p12"/>
          <p:cNvSpPr txBox="1">
            <a:spLocks noGrp="1"/>
          </p:cNvSpPr>
          <p:nvPr>
            <p:ph type="body" idx="1"/>
          </p:nvPr>
        </p:nvSpPr>
        <p:spPr>
          <a:xfrm>
            <a:off x="250825" y="836625"/>
            <a:ext cx="8642400" cy="565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80"/>
              <a:buChar char="•"/>
            </a:pPr>
            <a:r>
              <a:rPr lang="en-US"/>
              <a:t>Who Uses RocksDB</a:t>
            </a:r>
            <a:endParaRPr/>
          </a:p>
        </p:txBody>
      </p:sp>
      <p:sp>
        <p:nvSpPr>
          <p:cNvPr id="144" name="Google Shape;144;p12"/>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8</a:t>
            </a:fld>
            <a:endParaRPr sz="1100" b="1" i="0" u="none" strike="noStrike" cap="none">
              <a:solidFill>
                <a:schemeClr val="dk1"/>
              </a:solidFill>
              <a:latin typeface="Tahoma"/>
              <a:ea typeface="Tahoma"/>
              <a:cs typeface="Tahoma"/>
              <a:sym typeface="Tahoma"/>
            </a:endParaRPr>
          </a:p>
        </p:txBody>
      </p:sp>
      <p:sp>
        <p:nvSpPr>
          <p:cNvPr id="145" name="Google Shape;145;p12"/>
          <p:cNvSpPr txBox="1">
            <a:spLocks noGrp="1"/>
          </p:cNvSpPr>
          <p:nvPr>
            <p:ph type="body" idx="1"/>
          </p:nvPr>
        </p:nvSpPr>
        <p:spPr>
          <a:xfrm>
            <a:off x="250800" y="1400250"/>
            <a:ext cx="8642400" cy="46716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700"/>
              <a:t>Distributed Database</a:t>
            </a:r>
            <a:endParaRPr sz="1700"/>
          </a:p>
          <a:p>
            <a:pPr marL="914400" lvl="1" indent="-336550" algn="l" rtl="0">
              <a:lnSpc>
                <a:spcPct val="150000"/>
              </a:lnSpc>
              <a:spcBef>
                <a:spcPts val="0"/>
              </a:spcBef>
              <a:spcAft>
                <a:spcPts val="0"/>
              </a:spcAft>
              <a:buSzPts val="1700"/>
              <a:buChar char="○"/>
            </a:pPr>
            <a:r>
              <a:rPr lang="en-US" sz="1700"/>
              <a:t>Embed RocksDB as Storage Engine</a:t>
            </a:r>
            <a:endParaRPr sz="1700"/>
          </a:p>
          <a:p>
            <a:pPr marL="1371600" lvl="2" indent="-336550" algn="l" rtl="0">
              <a:lnSpc>
                <a:spcPct val="150000"/>
              </a:lnSpc>
              <a:spcBef>
                <a:spcPts val="0"/>
              </a:spcBef>
              <a:spcAft>
                <a:spcPts val="0"/>
              </a:spcAft>
              <a:buClr>
                <a:srgbClr val="333333"/>
              </a:buClr>
              <a:buSzPts val="1700"/>
              <a:buFont typeface="Arial"/>
              <a:buChar char="■"/>
            </a:pPr>
            <a:r>
              <a:rPr lang="en-US" sz="1700">
                <a:highlight>
                  <a:srgbClr val="FFFFFF"/>
                </a:highlight>
              </a:rPr>
              <a:t>Apache Cassandra</a:t>
            </a:r>
            <a:endParaRPr sz="1700">
              <a:highlight>
                <a:srgbClr val="FFFFFF"/>
              </a:highlight>
            </a:endParaRPr>
          </a:p>
          <a:p>
            <a:pPr marL="1371600" lvl="2" indent="-336550" algn="l" rtl="0">
              <a:lnSpc>
                <a:spcPct val="150000"/>
              </a:lnSpc>
              <a:spcBef>
                <a:spcPts val="0"/>
              </a:spcBef>
              <a:spcAft>
                <a:spcPts val="0"/>
              </a:spcAft>
              <a:buClr>
                <a:srgbClr val="333333"/>
              </a:buClr>
              <a:buSzPts val="1700"/>
              <a:buFont typeface="Arial"/>
              <a:buChar char="■"/>
            </a:pPr>
            <a:r>
              <a:rPr lang="en-US" sz="1700">
                <a:highlight>
                  <a:srgbClr val="FFFFFF"/>
                </a:highlight>
              </a:rPr>
              <a:t>CockroachDB</a:t>
            </a:r>
            <a:endParaRPr sz="1700">
              <a:highlight>
                <a:srgbClr val="FFFFFF"/>
              </a:highlight>
            </a:endParaRPr>
          </a:p>
          <a:p>
            <a:pPr marL="1371600" lvl="2" indent="-336550" algn="l" rtl="0">
              <a:lnSpc>
                <a:spcPct val="150000"/>
              </a:lnSpc>
              <a:spcBef>
                <a:spcPts val="0"/>
              </a:spcBef>
              <a:spcAft>
                <a:spcPts val="0"/>
              </a:spcAft>
              <a:buClr>
                <a:srgbClr val="333333"/>
              </a:buClr>
              <a:buSzPts val="1700"/>
              <a:buFont typeface="Arial"/>
              <a:buChar char="■"/>
            </a:pPr>
            <a:r>
              <a:rPr lang="en-US" sz="1700">
                <a:highlight>
                  <a:srgbClr val="FFFFFF"/>
                </a:highlight>
              </a:rPr>
              <a:t>MySQL (MyRocks)</a:t>
            </a:r>
            <a:endParaRPr sz="1700">
              <a:highlight>
                <a:srgbClr val="FFFFFF"/>
              </a:highlight>
            </a:endParaRPr>
          </a:p>
          <a:p>
            <a:pPr marL="1371600" lvl="2" indent="-336550" algn="l" rtl="0">
              <a:lnSpc>
                <a:spcPct val="150000"/>
              </a:lnSpc>
              <a:spcBef>
                <a:spcPts val="0"/>
              </a:spcBef>
              <a:spcAft>
                <a:spcPts val="0"/>
              </a:spcAft>
              <a:buClr>
                <a:srgbClr val="333333"/>
              </a:buClr>
              <a:buSzPts val="1700"/>
              <a:buFont typeface="Arial"/>
              <a:buChar char="■"/>
            </a:pPr>
            <a:r>
              <a:rPr lang="en-US" sz="1700">
                <a:highlight>
                  <a:srgbClr val="FFFFFF"/>
                </a:highlight>
              </a:rPr>
              <a:t>Rockset</a:t>
            </a:r>
            <a:endParaRPr sz="1700">
              <a:highlight>
                <a:srgbClr val="FFFFFF"/>
              </a:highlight>
            </a:endParaRPr>
          </a:p>
          <a:p>
            <a:pPr marL="457200" lvl="0" indent="-336550" algn="l" rtl="0">
              <a:lnSpc>
                <a:spcPct val="150000"/>
              </a:lnSpc>
              <a:spcBef>
                <a:spcPts val="0"/>
              </a:spcBef>
              <a:spcAft>
                <a:spcPts val="0"/>
              </a:spcAft>
              <a:buSzPts val="1700"/>
              <a:buChar char="●"/>
            </a:pPr>
            <a:r>
              <a:rPr lang="en-US" sz="1700"/>
              <a:t>Outside of Distributed Database</a:t>
            </a:r>
            <a:endParaRPr sz="1700"/>
          </a:p>
          <a:p>
            <a:pPr marL="1371600" lvl="2" indent="-336550" algn="l" rtl="0">
              <a:lnSpc>
                <a:spcPct val="150000"/>
              </a:lnSpc>
              <a:spcBef>
                <a:spcPts val="0"/>
              </a:spcBef>
              <a:spcAft>
                <a:spcPts val="0"/>
              </a:spcAft>
              <a:buClr>
                <a:srgbClr val="0000FF"/>
              </a:buClr>
              <a:buSzPts val="1700"/>
              <a:buChar char="■"/>
            </a:pPr>
            <a:r>
              <a:rPr lang="en-US" sz="1700" b="1">
                <a:solidFill>
                  <a:srgbClr val="0000FF"/>
                </a:solidFill>
              </a:rPr>
              <a:t>Kafka Streams</a:t>
            </a:r>
            <a:endParaRPr sz="1700" b="1">
              <a:solidFill>
                <a:srgbClr val="0000FF"/>
              </a:solidFill>
            </a:endParaRPr>
          </a:p>
          <a:p>
            <a:pPr marL="1371600" lvl="2" indent="-336550" algn="l" rtl="0">
              <a:lnSpc>
                <a:spcPct val="150000"/>
              </a:lnSpc>
              <a:spcBef>
                <a:spcPts val="0"/>
              </a:spcBef>
              <a:spcAft>
                <a:spcPts val="0"/>
              </a:spcAft>
              <a:buSzPts val="1700"/>
              <a:buChar char="■"/>
            </a:pPr>
            <a:r>
              <a:rPr lang="en-US" sz="1700"/>
              <a:t>Apache Samza</a:t>
            </a:r>
            <a:endParaRPr sz="1700"/>
          </a:p>
          <a:p>
            <a:pPr marL="1371600" lvl="2" indent="-336550" algn="l" rtl="0">
              <a:lnSpc>
                <a:spcPct val="150000"/>
              </a:lnSpc>
              <a:spcBef>
                <a:spcPts val="0"/>
              </a:spcBef>
              <a:spcAft>
                <a:spcPts val="0"/>
              </a:spcAft>
              <a:buClr>
                <a:srgbClr val="0000FF"/>
              </a:buClr>
              <a:buSzPts val="1700"/>
              <a:buChar char="■"/>
            </a:pPr>
            <a:r>
              <a:rPr lang="en-US" sz="1700" b="1">
                <a:solidFill>
                  <a:srgbClr val="0000FF"/>
                </a:solidFill>
              </a:rPr>
              <a:t>Netflix</a:t>
            </a:r>
            <a:endParaRPr sz="1700" b="1">
              <a:solidFill>
                <a:srgbClr val="0000FF"/>
              </a:solidFill>
            </a:endParaRPr>
          </a:p>
          <a:p>
            <a:pPr marL="1371600" lvl="2" indent="-336550" algn="l" rtl="0">
              <a:lnSpc>
                <a:spcPct val="150000"/>
              </a:lnSpc>
              <a:spcBef>
                <a:spcPts val="0"/>
              </a:spcBef>
              <a:spcAft>
                <a:spcPts val="0"/>
              </a:spcAft>
              <a:buSzPts val="1700"/>
              <a:buChar char="■"/>
            </a:pPr>
            <a:r>
              <a:rPr lang="en-US" sz="1700"/>
              <a:t>Stander UK</a:t>
            </a:r>
            <a:endParaRPr sz="1700"/>
          </a:p>
          <a:p>
            <a:pPr marL="1371600" lvl="2" indent="-336550" algn="l" rtl="0">
              <a:lnSpc>
                <a:spcPct val="150000"/>
              </a:lnSpc>
              <a:spcBef>
                <a:spcPts val="0"/>
              </a:spcBef>
              <a:spcAft>
                <a:spcPts val="0"/>
              </a:spcAft>
              <a:buClr>
                <a:srgbClr val="0000FF"/>
              </a:buClr>
              <a:buSzPts val="1700"/>
              <a:buChar char="■"/>
            </a:pPr>
            <a:r>
              <a:rPr lang="en-US" sz="1700" b="1">
                <a:solidFill>
                  <a:srgbClr val="0000FF"/>
                </a:solidFill>
              </a:rPr>
              <a:t>Uber</a:t>
            </a:r>
            <a:endParaRPr sz="1700" b="1">
              <a:solidFill>
                <a:srgbClr val="0000FF"/>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3"/>
          <p:cNvSpPr txBox="1">
            <a:spLocks noGrp="1"/>
          </p:cNvSpPr>
          <p:nvPr>
            <p:ph type="title"/>
          </p:nvPr>
        </p:nvSpPr>
        <p:spPr>
          <a:xfrm>
            <a:off x="152400" y="76200"/>
            <a:ext cx="8839200" cy="533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RocksDB Festival</a:t>
            </a:r>
            <a:endParaRPr/>
          </a:p>
        </p:txBody>
      </p:sp>
      <p:sp>
        <p:nvSpPr>
          <p:cNvPr id="151" name="Google Shape;151;p13"/>
          <p:cNvSpPr txBox="1"/>
          <p:nvPr/>
        </p:nvSpPr>
        <p:spPr>
          <a:xfrm>
            <a:off x="3851275" y="6627813"/>
            <a:ext cx="1952700" cy="23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Noto Sans Symbols"/>
              <a:buNone/>
            </a:pPr>
            <a:fld id="{00000000-1234-1234-1234-123412341234}" type="slidenum">
              <a:rPr lang="en-US" sz="1100" b="1" i="0" u="none" strike="noStrike" cap="none">
                <a:solidFill>
                  <a:schemeClr val="dk1"/>
                </a:solidFill>
                <a:latin typeface="Tahoma"/>
                <a:ea typeface="Tahoma"/>
                <a:cs typeface="Tahoma"/>
                <a:sym typeface="Tahoma"/>
              </a:rPr>
              <a:t>9</a:t>
            </a:fld>
            <a:endParaRPr sz="1100" b="1" i="0" u="none" strike="noStrike" cap="none">
              <a:solidFill>
                <a:schemeClr val="dk1"/>
              </a:solidFill>
              <a:latin typeface="Tahoma"/>
              <a:ea typeface="Tahoma"/>
              <a:cs typeface="Tahoma"/>
              <a:sym typeface="Tahoma"/>
            </a:endParaRPr>
          </a:p>
        </p:txBody>
      </p:sp>
      <p:grpSp>
        <p:nvGrpSpPr>
          <p:cNvPr id="152" name="Google Shape;152;p13"/>
          <p:cNvGrpSpPr/>
          <p:nvPr/>
        </p:nvGrpSpPr>
        <p:grpSpPr>
          <a:xfrm>
            <a:off x="4822525" y="788551"/>
            <a:ext cx="4068445" cy="2236001"/>
            <a:chOff x="4822525" y="788551"/>
            <a:chExt cx="4068445" cy="2236001"/>
          </a:xfrm>
        </p:grpSpPr>
        <p:sp>
          <p:nvSpPr>
            <p:cNvPr id="153" name="Google Shape;153;p13"/>
            <p:cNvSpPr/>
            <p:nvPr/>
          </p:nvSpPr>
          <p:spPr>
            <a:xfrm>
              <a:off x="4822525" y="804100"/>
              <a:ext cx="4021800" cy="2130600"/>
            </a:xfrm>
            <a:prstGeom prst="rect">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rot="-607430">
              <a:off x="5535647" y="1619877"/>
              <a:ext cx="1831577" cy="1149027"/>
            </a:xfrm>
            <a:prstGeom prst="cloud">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User Taste</a:t>
              </a:r>
              <a:endParaRPr sz="2000" b="1"/>
            </a:p>
          </p:txBody>
        </p:sp>
        <p:sp>
          <p:nvSpPr>
            <p:cNvPr id="155" name="Google Shape;155;p13"/>
            <p:cNvSpPr/>
            <p:nvPr/>
          </p:nvSpPr>
          <p:spPr>
            <a:xfrm rot="-607377">
              <a:off x="7034220" y="1724629"/>
              <a:ext cx="1770904" cy="1152969"/>
            </a:xfrm>
            <a:prstGeom prst="cloud">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Rating</a:t>
              </a:r>
              <a:endParaRPr sz="2000" b="1"/>
            </a:p>
          </p:txBody>
        </p:sp>
        <p:sp>
          <p:nvSpPr>
            <p:cNvPr id="156" name="Google Shape;156;p13"/>
            <p:cNvSpPr txBox="1"/>
            <p:nvPr/>
          </p:nvSpPr>
          <p:spPr>
            <a:xfrm>
              <a:off x="4898725" y="835425"/>
              <a:ext cx="2113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CC0000"/>
                  </a:solidFill>
                </a:rPr>
                <a:t>User Data</a:t>
              </a:r>
              <a:endParaRPr sz="2300" b="1">
                <a:solidFill>
                  <a:srgbClr val="CC0000"/>
                </a:solidFill>
              </a:endParaRPr>
            </a:p>
          </p:txBody>
        </p:sp>
        <p:sp>
          <p:nvSpPr>
            <p:cNvPr id="157" name="Google Shape;157;p13"/>
            <p:cNvSpPr/>
            <p:nvPr/>
          </p:nvSpPr>
          <p:spPr>
            <a:xfrm rot="176643">
              <a:off x="6405002" y="839252"/>
              <a:ext cx="2006048" cy="1280566"/>
            </a:xfrm>
            <a:prstGeom prst="cloud">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Movie Viewing</a:t>
              </a:r>
              <a:endParaRPr sz="2000" b="1"/>
            </a:p>
            <a:p>
              <a:pPr marL="0" lvl="0" indent="0" algn="ctr" rtl="0">
                <a:spcBef>
                  <a:spcPts val="0"/>
                </a:spcBef>
                <a:spcAft>
                  <a:spcPts val="0"/>
                </a:spcAft>
                <a:buNone/>
              </a:pPr>
              <a:r>
                <a:rPr lang="en-US" sz="2000" b="1"/>
                <a:t>History</a:t>
              </a:r>
              <a:endParaRPr sz="2000" b="1"/>
            </a:p>
          </p:txBody>
        </p:sp>
      </p:grpSp>
      <p:sp>
        <p:nvSpPr>
          <p:cNvPr id="158" name="Google Shape;158;p13"/>
          <p:cNvSpPr txBox="1"/>
          <p:nvPr/>
        </p:nvSpPr>
        <p:spPr>
          <a:xfrm>
            <a:off x="261175" y="3083063"/>
            <a:ext cx="83745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Char char="-"/>
            </a:pPr>
            <a:r>
              <a:rPr lang="en-US" sz="2500">
                <a:solidFill>
                  <a:schemeClr val="dk1"/>
                </a:solidFill>
              </a:rPr>
              <a:t>Provide </a:t>
            </a:r>
            <a:r>
              <a:rPr lang="en-US" sz="2500" b="1">
                <a:solidFill>
                  <a:schemeClr val="dk1"/>
                </a:solidFill>
              </a:rPr>
              <a:t>personalized recommendations</a:t>
            </a:r>
            <a:br>
              <a:rPr lang="en-US" sz="2500" b="1">
                <a:solidFill>
                  <a:schemeClr val="dk1"/>
                </a:solidFill>
              </a:rPr>
            </a:br>
            <a:r>
              <a:rPr lang="en-US" sz="2500">
                <a:solidFill>
                  <a:schemeClr val="dk1"/>
                </a:solidFill>
              </a:rPr>
              <a:t>services</a:t>
            </a:r>
            <a:endParaRPr sz="1700">
              <a:solidFill>
                <a:schemeClr val="dk1"/>
              </a:solidFill>
            </a:endParaRPr>
          </a:p>
        </p:txBody>
      </p:sp>
      <p:grpSp>
        <p:nvGrpSpPr>
          <p:cNvPr id="159" name="Google Shape;159;p13"/>
          <p:cNvGrpSpPr/>
          <p:nvPr/>
        </p:nvGrpSpPr>
        <p:grpSpPr>
          <a:xfrm>
            <a:off x="1692675" y="4295937"/>
            <a:ext cx="1076700" cy="1580675"/>
            <a:chOff x="2073675" y="4600737"/>
            <a:chExt cx="1076700" cy="1580675"/>
          </a:xfrm>
        </p:grpSpPr>
        <p:sp>
          <p:nvSpPr>
            <p:cNvPr id="160" name="Google Shape;160;p13"/>
            <p:cNvSpPr/>
            <p:nvPr/>
          </p:nvSpPr>
          <p:spPr>
            <a:xfrm rot="5400000">
              <a:off x="2459250" y="5499513"/>
              <a:ext cx="297600" cy="10662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rot="-5400000">
              <a:off x="2315475" y="5076513"/>
              <a:ext cx="593100" cy="10767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2457145" y="5234325"/>
              <a:ext cx="263100" cy="17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240875" y="4600737"/>
              <a:ext cx="688800" cy="7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3"/>
          <p:cNvGrpSpPr/>
          <p:nvPr/>
        </p:nvGrpSpPr>
        <p:grpSpPr>
          <a:xfrm>
            <a:off x="3111863" y="4228950"/>
            <a:ext cx="2131500" cy="701325"/>
            <a:chOff x="3492863" y="4838550"/>
            <a:chExt cx="2131500" cy="701325"/>
          </a:xfrm>
        </p:grpSpPr>
        <p:sp>
          <p:nvSpPr>
            <p:cNvPr id="165" name="Google Shape;165;p13"/>
            <p:cNvSpPr/>
            <p:nvPr/>
          </p:nvSpPr>
          <p:spPr>
            <a:xfrm>
              <a:off x="3492863" y="5242275"/>
              <a:ext cx="2131500" cy="297600"/>
            </a:xfrm>
            <a:prstGeom prst="rightArrow">
              <a:avLst>
                <a:gd name="adj1" fmla="val 50000"/>
                <a:gd name="adj2" fmla="val 50000"/>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txBox="1"/>
            <p:nvPr/>
          </p:nvSpPr>
          <p:spPr>
            <a:xfrm>
              <a:off x="4087650" y="4838550"/>
              <a:ext cx="90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t>Login</a:t>
              </a:r>
              <a:endParaRPr sz="2000"/>
            </a:p>
          </p:txBody>
        </p:sp>
      </p:grpSp>
      <p:sp>
        <p:nvSpPr>
          <p:cNvPr id="167" name="Google Shape;167;p13"/>
          <p:cNvSpPr/>
          <p:nvPr/>
        </p:nvSpPr>
        <p:spPr>
          <a:xfrm>
            <a:off x="7300325" y="3073625"/>
            <a:ext cx="608100" cy="2246100"/>
          </a:xfrm>
          <a:prstGeom prst="leftUpArrow">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3"/>
          <p:cNvGrpSpPr/>
          <p:nvPr/>
        </p:nvGrpSpPr>
        <p:grpSpPr>
          <a:xfrm>
            <a:off x="5551425" y="4533762"/>
            <a:ext cx="1545150" cy="1369263"/>
            <a:chOff x="5932425" y="4838562"/>
            <a:chExt cx="1545150" cy="1369263"/>
          </a:xfrm>
        </p:grpSpPr>
        <p:pic>
          <p:nvPicPr>
            <p:cNvPr id="169" name="Google Shape;169;p13"/>
            <p:cNvPicPr preferRelativeResize="0"/>
            <p:nvPr/>
          </p:nvPicPr>
          <p:blipFill>
            <a:blip r:embed="rId3">
              <a:alphaModFix/>
            </a:blip>
            <a:stretch>
              <a:fillRect/>
            </a:stretch>
          </p:blipFill>
          <p:spPr>
            <a:xfrm>
              <a:off x="5932425" y="4838562"/>
              <a:ext cx="1545150" cy="1028233"/>
            </a:xfrm>
            <a:prstGeom prst="rect">
              <a:avLst/>
            </a:prstGeom>
            <a:noFill/>
            <a:ln>
              <a:noFill/>
            </a:ln>
          </p:spPr>
        </p:pic>
        <p:sp>
          <p:nvSpPr>
            <p:cNvPr id="170" name="Google Shape;170;p13"/>
            <p:cNvSpPr txBox="1"/>
            <p:nvPr/>
          </p:nvSpPr>
          <p:spPr>
            <a:xfrm>
              <a:off x="5980482" y="5807625"/>
              <a:ext cx="146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www.netflix.com</a:t>
              </a:r>
              <a:endParaRPr/>
            </a:p>
          </p:txBody>
        </p:sp>
      </p:grpSp>
      <p:grpSp>
        <p:nvGrpSpPr>
          <p:cNvPr id="171" name="Google Shape;171;p13"/>
          <p:cNvGrpSpPr/>
          <p:nvPr/>
        </p:nvGrpSpPr>
        <p:grpSpPr>
          <a:xfrm>
            <a:off x="3094638" y="5139338"/>
            <a:ext cx="2131500" cy="638919"/>
            <a:chOff x="3094638" y="5444138"/>
            <a:chExt cx="2131500" cy="638919"/>
          </a:xfrm>
        </p:grpSpPr>
        <p:sp>
          <p:nvSpPr>
            <p:cNvPr id="172" name="Google Shape;172;p13"/>
            <p:cNvSpPr/>
            <p:nvPr/>
          </p:nvSpPr>
          <p:spPr>
            <a:xfrm rot="10800000">
              <a:off x="3094638" y="5444138"/>
              <a:ext cx="2131500" cy="297600"/>
            </a:xfrm>
            <a:prstGeom prst="rightArrow">
              <a:avLst>
                <a:gd name="adj1" fmla="val 50000"/>
                <a:gd name="adj2" fmla="val 5000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p:nvPr/>
          </p:nvSpPr>
          <p:spPr>
            <a:xfrm>
              <a:off x="3687938" y="5590456"/>
              <a:ext cx="107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t>Service</a:t>
              </a:r>
              <a:endParaRPr sz="2000"/>
            </a:p>
          </p:txBody>
        </p:sp>
      </p:grpSp>
      <p:sp>
        <p:nvSpPr>
          <p:cNvPr id="174" name="Google Shape;174;p13"/>
          <p:cNvSpPr txBox="1"/>
          <p:nvPr/>
        </p:nvSpPr>
        <p:spPr>
          <a:xfrm>
            <a:off x="7859100" y="3680875"/>
            <a:ext cx="1225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Get </a:t>
            </a:r>
            <a:endParaRPr sz="1800"/>
          </a:p>
          <a:p>
            <a:pPr marL="0" lvl="0" indent="0" algn="l" rtl="0">
              <a:spcBef>
                <a:spcPts val="0"/>
              </a:spcBef>
              <a:spcAft>
                <a:spcPts val="0"/>
              </a:spcAft>
              <a:buNone/>
            </a:pPr>
            <a:r>
              <a:rPr lang="en-US" sz="1800"/>
              <a:t>User Data from DB</a:t>
            </a:r>
            <a:endParaRPr sz="1800"/>
          </a:p>
        </p:txBody>
      </p:sp>
      <p:pic>
        <p:nvPicPr>
          <p:cNvPr id="175" name="Google Shape;175;p13"/>
          <p:cNvPicPr preferRelativeResize="0"/>
          <p:nvPr/>
        </p:nvPicPr>
        <p:blipFill>
          <a:blip r:embed="rId4">
            <a:alphaModFix/>
          </a:blip>
          <a:stretch>
            <a:fillRect/>
          </a:stretch>
        </p:blipFill>
        <p:spPr>
          <a:xfrm>
            <a:off x="218650" y="804100"/>
            <a:ext cx="4460825" cy="2130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파일캐쉬서식">
  <a:themeElements>
    <a:clrScheme name="파일캐쉬서식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1201</Words>
  <Application>Microsoft Office PowerPoint</Application>
  <PresentationFormat>화면 슬라이드 쇼(4:3)</PresentationFormat>
  <Paragraphs>267</Paragraphs>
  <Slides>20</Slides>
  <Notes>20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20</vt:i4>
      </vt:variant>
    </vt:vector>
  </HeadingPairs>
  <TitlesOfParts>
    <vt:vector size="26" baseType="lpstr">
      <vt:lpstr>Microsoft Yahei</vt:lpstr>
      <vt:lpstr>Noto Sans Symbols</vt:lpstr>
      <vt:lpstr>Gulim</vt:lpstr>
      <vt:lpstr>Arial</vt:lpstr>
      <vt:lpstr>Tahoma</vt:lpstr>
      <vt:lpstr>파일캐쉬서식</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RocksDB Festival</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RocksDB Festival</dc:title>
  <cp:lastModifiedBy>강정현</cp:lastModifiedBy>
  <cp:revision>1</cp:revision>
  <dcterms:modified xsi:type="dcterms:W3CDTF">2021-07-26T03:43:34Z</dcterms:modified>
</cp:coreProperties>
</file>